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4" r:id="rId7"/>
    <p:sldId id="265" r:id="rId8"/>
    <p:sldId id="266" r:id="rId9"/>
    <p:sldId id="267" r:id="rId10"/>
    <p:sldId id="269" r:id="rId11"/>
    <p:sldId id="270" r:id="rId12"/>
    <p:sldId id="271" r:id="rId13"/>
    <p:sldId id="272" r:id="rId14"/>
    <p:sldId id="273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2" r:id="rId52"/>
    <p:sldId id="313" r:id="rId53"/>
    <p:sldId id="314" r:id="rId54"/>
    <p:sldId id="316" r:id="rId55"/>
    <p:sldId id="326" r:id="rId56"/>
    <p:sldId id="327" r:id="rId57"/>
    <p:sldId id="328" r:id="rId58"/>
    <p:sldId id="329" r:id="rId59"/>
    <p:sldId id="330" r:id="rId60"/>
    <p:sldId id="331" r:id="rId61"/>
    <p:sldId id="332" r:id="rId62"/>
    <p:sldId id="334" r:id="rId63"/>
    <p:sldId id="337" r:id="rId64"/>
    <p:sldId id="333" r:id="rId65"/>
    <p:sldId id="338" r:id="rId66"/>
    <p:sldId id="335" r:id="rId67"/>
    <p:sldId id="336" r:id="rId68"/>
    <p:sldId id="325" r:id="rId69"/>
    <p:sldId id="339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E8E43E-D2A2-4964-9122-53088CAA4E7C}" type="doc">
      <dgm:prSet loTypeId="urn:microsoft.com/office/officeart/2005/8/layout/vList3" loCatId="list" qsTypeId="urn:microsoft.com/office/officeart/2005/8/quickstyle/3d2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E7D8E31-3DA5-445E-B64A-A8585A554507}">
      <dgm:prSet/>
      <dgm:spPr/>
      <dgm:t>
        <a:bodyPr/>
        <a:lstStyle/>
        <a:p>
          <a:r>
            <a:rPr lang="en-US" dirty="0" smtClean="0"/>
            <a:t>Arithmetic Operators</a:t>
          </a:r>
          <a:endParaRPr lang="en-US" dirty="0"/>
        </a:p>
      </dgm:t>
    </dgm:pt>
    <dgm:pt modelId="{EA028B0B-9AFE-4680-9471-34EACD05A1D5}" type="parTrans" cxnId="{19AE1B39-C1E9-48C3-8CD3-F3FE067DD6F6}">
      <dgm:prSet/>
      <dgm:spPr/>
      <dgm:t>
        <a:bodyPr/>
        <a:lstStyle/>
        <a:p>
          <a:endParaRPr lang="en-US"/>
        </a:p>
      </dgm:t>
    </dgm:pt>
    <dgm:pt modelId="{B286CC74-1B5C-45D4-AD4C-A9F3006A1A96}" type="sibTrans" cxnId="{19AE1B39-C1E9-48C3-8CD3-F3FE067DD6F6}">
      <dgm:prSet/>
      <dgm:spPr/>
      <dgm:t>
        <a:bodyPr/>
        <a:lstStyle/>
        <a:p>
          <a:endParaRPr lang="en-US"/>
        </a:p>
      </dgm:t>
    </dgm:pt>
    <dgm:pt modelId="{806043C3-7F91-4DA8-93B5-F6F58C0D194D}">
      <dgm:prSet/>
      <dgm:spPr/>
      <dgm:t>
        <a:bodyPr/>
        <a:lstStyle/>
        <a:p>
          <a:r>
            <a:rPr lang="en-US" dirty="0" smtClean="0"/>
            <a:t>Comparison (Relational) Operators</a:t>
          </a:r>
          <a:endParaRPr lang="en-US" dirty="0"/>
        </a:p>
      </dgm:t>
    </dgm:pt>
    <dgm:pt modelId="{FBC64B15-E06A-4A79-8FE3-EF48CEFBE440}" type="parTrans" cxnId="{05E446F6-87BB-4ED9-8591-C44D0A2FB2DD}">
      <dgm:prSet/>
      <dgm:spPr/>
      <dgm:t>
        <a:bodyPr/>
        <a:lstStyle/>
        <a:p>
          <a:endParaRPr lang="en-US"/>
        </a:p>
      </dgm:t>
    </dgm:pt>
    <dgm:pt modelId="{14CF95D7-439A-48D5-BCA1-61D25D68DB59}" type="sibTrans" cxnId="{05E446F6-87BB-4ED9-8591-C44D0A2FB2DD}">
      <dgm:prSet/>
      <dgm:spPr/>
      <dgm:t>
        <a:bodyPr/>
        <a:lstStyle/>
        <a:p>
          <a:endParaRPr lang="en-US"/>
        </a:p>
      </dgm:t>
    </dgm:pt>
    <dgm:pt modelId="{C2A77474-6393-4088-92DF-6836BF184BBA}">
      <dgm:prSet/>
      <dgm:spPr/>
      <dgm:t>
        <a:bodyPr/>
        <a:lstStyle/>
        <a:p>
          <a:r>
            <a:rPr lang="en-US" smtClean="0"/>
            <a:t>Assignment Operators</a:t>
          </a:r>
          <a:endParaRPr lang="en-US"/>
        </a:p>
      </dgm:t>
    </dgm:pt>
    <dgm:pt modelId="{12245CE7-E308-43A4-9E2B-3012C6AF780A}" type="parTrans" cxnId="{7E460855-E9F3-45F5-BD48-C689545A2806}">
      <dgm:prSet/>
      <dgm:spPr/>
      <dgm:t>
        <a:bodyPr/>
        <a:lstStyle/>
        <a:p>
          <a:endParaRPr lang="en-US"/>
        </a:p>
      </dgm:t>
    </dgm:pt>
    <dgm:pt modelId="{40015AA2-A8C7-434C-A282-9B4D973889EF}" type="sibTrans" cxnId="{7E460855-E9F3-45F5-BD48-C689545A2806}">
      <dgm:prSet/>
      <dgm:spPr/>
      <dgm:t>
        <a:bodyPr/>
        <a:lstStyle/>
        <a:p>
          <a:endParaRPr lang="en-US"/>
        </a:p>
      </dgm:t>
    </dgm:pt>
    <dgm:pt modelId="{2FDE02FF-D0AA-494F-B30B-7FB080C34854}">
      <dgm:prSet/>
      <dgm:spPr/>
      <dgm:t>
        <a:bodyPr/>
        <a:lstStyle/>
        <a:p>
          <a:r>
            <a:rPr lang="en-US" smtClean="0"/>
            <a:t>Logical Operators</a:t>
          </a:r>
          <a:endParaRPr lang="en-US"/>
        </a:p>
      </dgm:t>
    </dgm:pt>
    <dgm:pt modelId="{62D119E6-AB37-47F3-A3C9-46B72B81DA71}" type="parTrans" cxnId="{6766EB47-7008-443E-8C23-8DAE7E5CC33F}">
      <dgm:prSet/>
      <dgm:spPr/>
      <dgm:t>
        <a:bodyPr/>
        <a:lstStyle/>
        <a:p>
          <a:endParaRPr lang="en-US"/>
        </a:p>
      </dgm:t>
    </dgm:pt>
    <dgm:pt modelId="{D0645108-E948-49BF-8311-9B3723A79F96}" type="sibTrans" cxnId="{6766EB47-7008-443E-8C23-8DAE7E5CC33F}">
      <dgm:prSet/>
      <dgm:spPr/>
      <dgm:t>
        <a:bodyPr/>
        <a:lstStyle/>
        <a:p>
          <a:endParaRPr lang="en-US"/>
        </a:p>
      </dgm:t>
    </dgm:pt>
    <dgm:pt modelId="{E5E36570-8970-4D83-99AD-909BEB9E4926}">
      <dgm:prSet/>
      <dgm:spPr/>
      <dgm:t>
        <a:bodyPr/>
        <a:lstStyle/>
        <a:p>
          <a:r>
            <a:rPr lang="en-US" smtClean="0"/>
            <a:t>Bitwise Operators</a:t>
          </a:r>
          <a:endParaRPr lang="en-US"/>
        </a:p>
      </dgm:t>
    </dgm:pt>
    <dgm:pt modelId="{75F63216-ADC5-43EC-8BAA-4D397F86EAFD}" type="parTrans" cxnId="{8DB7EC9E-51BB-4E25-870B-00120E018CFF}">
      <dgm:prSet/>
      <dgm:spPr/>
      <dgm:t>
        <a:bodyPr/>
        <a:lstStyle/>
        <a:p>
          <a:endParaRPr lang="en-US"/>
        </a:p>
      </dgm:t>
    </dgm:pt>
    <dgm:pt modelId="{AB72B562-A2E8-4F64-9711-9CB7F5AC2B96}" type="sibTrans" cxnId="{8DB7EC9E-51BB-4E25-870B-00120E018CFF}">
      <dgm:prSet/>
      <dgm:spPr/>
      <dgm:t>
        <a:bodyPr/>
        <a:lstStyle/>
        <a:p>
          <a:endParaRPr lang="en-US"/>
        </a:p>
      </dgm:t>
    </dgm:pt>
    <dgm:pt modelId="{F61CF7CD-00B7-4D81-B0CD-DDA959E69F09}">
      <dgm:prSet/>
      <dgm:spPr/>
      <dgm:t>
        <a:bodyPr/>
        <a:lstStyle/>
        <a:p>
          <a:r>
            <a:rPr lang="en-US" smtClean="0"/>
            <a:t>Membership Operators</a:t>
          </a:r>
          <a:endParaRPr lang="en-US"/>
        </a:p>
      </dgm:t>
    </dgm:pt>
    <dgm:pt modelId="{179E0CCA-3ABB-40BC-8022-92A64E3C9101}" type="parTrans" cxnId="{5E9EF274-6190-4877-9BB8-C921887A5B0D}">
      <dgm:prSet/>
      <dgm:spPr/>
      <dgm:t>
        <a:bodyPr/>
        <a:lstStyle/>
        <a:p>
          <a:endParaRPr lang="en-US"/>
        </a:p>
      </dgm:t>
    </dgm:pt>
    <dgm:pt modelId="{CBC3647D-32EC-4FD8-95FE-342728155A1A}" type="sibTrans" cxnId="{5E9EF274-6190-4877-9BB8-C921887A5B0D}">
      <dgm:prSet/>
      <dgm:spPr/>
      <dgm:t>
        <a:bodyPr/>
        <a:lstStyle/>
        <a:p>
          <a:endParaRPr lang="en-US"/>
        </a:p>
      </dgm:t>
    </dgm:pt>
    <dgm:pt modelId="{B7683622-7176-4936-96FD-F9DE90259C94}">
      <dgm:prSet/>
      <dgm:spPr/>
      <dgm:t>
        <a:bodyPr/>
        <a:lstStyle/>
        <a:p>
          <a:r>
            <a:rPr lang="en-US" smtClean="0"/>
            <a:t>Identity Operators</a:t>
          </a:r>
          <a:endParaRPr lang="en-US"/>
        </a:p>
      </dgm:t>
    </dgm:pt>
    <dgm:pt modelId="{66683306-F45E-4328-8A16-BB3A2DEDCA1C}" type="parTrans" cxnId="{2B9DE85E-05BE-4BFC-A5CC-F176EAC5C72E}">
      <dgm:prSet/>
      <dgm:spPr/>
      <dgm:t>
        <a:bodyPr/>
        <a:lstStyle/>
        <a:p>
          <a:endParaRPr lang="en-US"/>
        </a:p>
      </dgm:t>
    </dgm:pt>
    <dgm:pt modelId="{395988FA-2D85-45C8-A6DC-4A9EC8263CBB}" type="sibTrans" cxnId="{2B9DE85E-05BE-4BFC-A5CC-F176EAC5C72E}">
      <dgm:prSet/>
      <dgm:spPr/>
      <dgm:t>
        <a:bodyPr/>
        <a:lstStyle/>
        <a:p>
          <a:endParaRPr lang="en-US"/>
        </a:p>
      </dgm:t>
    </dgm:pt>
    <dgm:pt modelId="{C719B3F2-816F-40F5-806B-19F52BD34732}" type="pres">
      <dgm:prSet presAssocID="{49E8E43E-D2A2-4964-9122-53088CAA4E7C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DE1591-0749-408F-819F-3DDE00FEE555}" type="pres">
      <dgm:prSet presAssocID="{4E7D8E31-3DA5-445E-B64A-A8585A554507}" presName="composite" presStyleCnt="0"/>
      <dgm:spPr/>
      <dgm:t>
        <a:bodyPr/>
        <a:lstStyle/>
        <a:p>
          <a:endParaRPr lang="en-US"/>
        </a:p>
      </dgm:t>
    </dgm:pt>
    <dgm:pt modelId="{9D970DA0-DEBC-4740-B550-AB01C75B8DC4}" type="pres">
      <dgm:prSet presAssocID="{4E7D8E31-3DA5-445E-B64A-A8585A554507}" presName="imgShp" presStyleLbl="fgImgPlace1" presStyleIdx="0" presStyleCnt="7"/>
      <dgm:spPr/>
      <dgm:t>
        <a:bodyPr/>
        <a:lstStyle/>
        <a:p>
          <a:endParaRPr lang="en-US"/>
        </a:p>
      </dgm:t>
    </dgm:pt>
    <dgm:pt modelId="{E4D71D01-9901-45A7-A353-B9D35F560DEF}" type="pres">
      <dgm:prSet presAssocID="{4E7D8E31-3DA5-445E-B64A-A8585A554507}" presName="txShp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0181A7-ABE8-44E2-B483-2F508124AB18}" type="pres">
      <dgm:prSet presAssocID="{B286CC74-1B5C-45D4-AD4C-A9F3006A1A96}" presName="spacing" presStyleCnt="0"/>
      <dgm:spPr/>
      <dgm:t>
        <a:bodyPr/>
        <a:lstStyle/>
        <a:p>
          <a:endParaRPr lang="en-US"/>
        </a:p>
      </dgm:t>
    </dgm:pt>
    <dgm:pt modelId="{9A38A57B-D20F-4A09-B730-048DB7AF76CA}" type="pres">
      <dgm:prSet presAssocID="{806043C3-7F91-4DA8-93B5-F6F58C0D194D}" presName="composite" presStyleCnt="0"/>
      <dgm:spPr/>
    </dgm:pt>
    <dgm:pt modelId="{CD1CD1D5-338F-48A0-BADC-D84B8228C332}" type="pres">
      <dgm:prSet presAssocID="{806043C3-7F91-4DA8-93B5-F6F58C0D194D}" presName="imgShp" presStyleLbl="fgImgPlace1" presStyleIdx="1" presStyleCnt="7"/>
      <dgm:spPr/>
    </dgm:pt>
    <dgm:pt modelId="{DE189C88-8019-42D2-8F60-CD09D90558C7}" type="pres">
      <dgm:prSet presAssocID="{806043C3-7F91-4DA8-93B5-F6F58C0D194D}" presName="txShp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3F9F8D-74AC-475B-8628-42CC7AE4AC99}" type="pres">
      <dgm:prSet presAssocID="{14CF95D7-439A-48D5-BCA1-61D25D68DB59}" presName="spacing" presStyleCnt="0"/>
      <dgm:spPr/>
    </dgm:pt>
    <dgm:pt modelId="{4BB0779C-374B-4931-89B7-5304630BE101}" type="pres">
      <dgm:prSet presAssocID="{C2A77474-6393-4088-92DF-6836BF184BBA}" presName="composite" presStyleCnt="0"/>
      <dgm:spPr/>
    </dgm:pt>
    <dgm:pt modelId="{8C275B53-FF38-48E6-BD8F-084D2F01D753}" type="pres">
      <dgm:prSet presAssocID="{C2A77474-6393-4088-92DF-6836BF184BBA}" presName="imgShp" presStyleLbl="fgImgPlace1" presStyleIdx="2" presStyleCnt="7"/>
      <dgm:spPr/>
    </dgm:pt>
    <dgm:pt modelId="{02096A37-A621-4EFF-BF03-BF83078F04A9}" type="pres">
      <dgm:prSet presAssocID="{C2A77474-6393-4088-92DF-6836BF184BBA}" presName="txShp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995CE2-765E-4A92-B792-7C7BC2EAD3CC}" type="pres">
      <dgm:prSet presAssocID="{40015AA2-A8C7-434C-A282-9B4D973889EF}" presName="spacing" presStyleCnt="0"/>
      <dgm:spPr/>
    </dgm:pt>
    <dgm:pt modelId="{911E5714-A564-4249-A98A-7D0884F4C9FF}" type="pres">
      <dgm:prSet presAssocID="{2FDE02FF-D0AA-494F-B30B-7FB080C34854}" presName="composite" presStyleCnt="0"/>
      <dgm:spPr/>
    </dgm:pt>
    <dgm:pt modelId="{DBAE75D0-F572-42C8-8070-59731CDA2399}" type="pres">
      <dgm:prSet presAssocID="{2FDE02FF-D0AA-494F-B30B-7FB080C34854}" presName="imgShp" presStyleLbl="fgImgPlace1" presStyleIdx="3" presStyleCnt="7"/>
      <dgm:spPr/>
    </dgm:pt>
    <dgm:pt modelId="{152B3C68-1614-47A3-9005-2A52A41EA045}" type="pres">
      <dgm:prSet presAssocID="{2FDE02FF-D0AA-494F-B30B-7FB080C34854}" presName="txShp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1C1CE4-01B4-4473-9048-FDC6CF706715}" type="pres">
      <dgm:prSet presAssocID="{D0645108-E948-49BF-8311-9B3723A79F96}" presName="spacing" presStyleCnt="0"/>
      <dgm:spPr/>
    </dgm:pt>
    <dgm:pt modelId="{5202D751-07C6-461A-96D3-95570548FCB9}" type="pres">
      <dgm:prSet presAssocID="{E5E36570-8970-4D83-99AD-909BEB9E4926}" presName="composite" presStyleCnt="0"/>
      <dgm:spPr/>
    </dgm:pt>
    <dgm:pt modelId="{05991333-41AA-4E52-B568-9BE543A12944}" type="pres">
      <dgm:prSet presAssocID="{E5E36570-8970-4D83-99AD-909BEB9E4926}" presName="imgShp" presStyleLbl="fgImgPlace1" presStyleIdx="4" presStyleCnt="7"/>
      <dgm:spPr/>
    </dgm:pt>
    <dgm:pt modelId="{BEEF9E02-0470-45D5-8E0E-8D0D94DC3EB5}" type="pres">
      <dgm:prSet presAssocID="{E5E36570-8970-4D83-99AD-909BEB9E4926}" presName="txShp" presStyleLbl="node1" presStyleIdx="4" presStyleCnt="7" custLinFactNeighborY="349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FB3689-1474-4E66-B349-D3B8C4F867AB}" type="pres">
      <dgm:prSet presAssocID="{AB72B562-A2E8-4F64-9711-9CB7F5AC2B96}" presName="spacing" presStyleCnt="0"/>
      <dgm:spPr/>
    </dgm:pt>
    <dgm:pt modelId="{BB50E743-CA03-429C-8FD4-7671C3A20B12}" type="pres">
      <dgm:prSet presAssocID="{F61CF7CD-00B7-4D81-B0CD-DDA959E69F09}" presName="composite" presStyleCnt="0"/>
      <dgm:spPr/>
    </dgm:pt>
    <dgm:pt modelId="{7A6F7F15-A34F-49B9-8D15-956A70AC1885}" type="pres">
      <dgm:prSet presAssocID="{F61CF7CD-00B7-4D81-B0CD-DDA959E69F09}" presName="imgShp" presStyleLbl="fgImgPlace1" presStyleIdx="5" presStyleCnt="7"/>
      <dgm:spPr/>
    </dgm:pt>
    <dgm:pt modelId="{B18664B0-7D78-4A16-A70D-48DBE318166F}" type="pres">
      <dgm:prSet presAssocID="{F61CF7CD-00B7-4D81-B0CD-DDA959E69F09}" presName="txShp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C366D2-7D58-4D54-AEC3-804C60E5F3D1}" type="pres">
      <dgm:prSet presAssocID="{CBC3647D-32EC-4FD8-95FE-342728155A1A}" presName="spacing" presStyleCnt="0"/>
      <dgm:spPr/>
    </dgm:pt>
    <dgm:pt modelId="{9B0B7C2C-3987-4D9B-9CDE-611C149A79B2}" type="pres">
      <dgm:prSet presAssocID="{B7683622-7176-4936-96FD-F9DE90259C94}" presName="composite" presStyleCnt="0"/>
      <dgm:spPr/>
    </dgm:pt>
    <dgm:pt modelId="{A2937A92-1174-4186-B4A0-F078F34B256C}" type="pres">
      <dgm:prSet presAssocID="{B7683622-7176-4936-96FD-F9DE90259C94}" presName="imgShp" presStyleLbl="fgImgPlace1" presStyleIdx="6" presStyleCnt="7"/>
      <dgm:spPr/>
    </dgm:pt>
    <dgm:pt modelId="{49CA9035-9E34-49F8-B26A-0169AA4DD4CF}" type="pres">
      <dgm:prSet presAssocID="{B7683622-7176-4936-96FD-F9DE90259C94}" presName="txShp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B9DE85E-05BE-4BFC-A5CC-F176EAC5C72E}" srcId="{49E8E43E-D2A2-4964-9122-53088CAA4E7C}" destId="{B7683622-7176-4936-96FD-F9DE90259C94}" srcOrd="6" destOrd="0" parTransId="{66683306-F45E-4328-8A16-BB3A2DEDCA1C}" sibTransId="{395988FA-2D85-45C8-A6DC-4A9EC8263CBB}"/>
    <dgm:cxn modelId="{6766EB47-7008-443E-8C23-8DAE7E5CC33F}" srcId="{49E8E43E-D2A2-4964-9122-53088CAA4E7C}" destId="{2FDE02FF-D0AA-494F-B30B-7FB080C34854}" srcOrd="3" destOrd="0" parTransId="{62D119E6-AB37-47F3-A3C9-46B72B81DA71}" sibTransId="{D0645108-E948-49BF-8311-9B3723A79F96}"/>
    <dgm:cxn modelId="{1BEF8C69-1CFB-4A3B-8C0A-26154D9C84CC}" type="presOf" srcId="{B7683622-7176-4936-96FD-F9DE90259C94}" destId="{49CA9035-9E34-49F8-B26A-0169AA4DD4CF}" srcOrd="0" destOrd="0" presId="urn:microsoft.com/office/officeart/2005/8/layout/vList3"/>
    <dgm:cxn modelId="{8311694F-71FD-48A1-B438-316EE9CA9DD9}" type="presOf" srcId="{2FDE02FF-D0AA-494F-B30B-7FB080C34854}" destId="{152B3C68-1614-47A3-9005-2A52A41EA045}" srcOrd="0" destOrd="0" presId="urn:microsoft.com/office/officeart/2005/8/layout/vList3"/>
    <dgm:cxn modelId="{15504B08-F378-4140-98B3-FBBCCEB5DB60}" type="presOf" srcId="{4E7D8E31-3DA5-445E-B64A-A8585A554507}" destId="{E4D71D01-9901-45A7-A353-B9D35F560DEF}" srcOrd="0" destOrd="0" presId="urn:microsoft.com/office/officeart/2005/8/layout/vList3"/>
    <dgm:cxn modelId="{8DB7EC9E-51BB-4E25-870B-00120E018CFF}" srcId="{49E8E43E-D2A2-4964-9122-53088CAA4E7C}" destId="{E5E36570-8970-4D83-99AD-909BEB9E4926}" srcOrd="4" destOrd="0" parTransId="{75F63216-ADC5-43EC-8BAA-4D397F86EAFD}" sibTransId="{AB72B562-A2E8-4F64-9711-9CB7F5AC2B96}"/>
    <dgm:cxn modelId="{DB8D2148-9F5C-42FE-8681-DA4AC248B11B}" type="presOf" srcId="{C2A77474-6393-4088-92DF-6836BF184BBA}" destId="{02096A37-A621-4EFF-BF03-BF83078F04A9}" srcOrd="0" destOrd="0" presId="urn:microsoft.com/office/officeart/2005/8/layout/vList3"/>
    <dgm:cxn modelId="{19AE1B39-C1E9-48C3-8CD3-F3FE067DD6F6}" srcId="{49E8E43E-D2A2-4964-9122-53088CAA4E7C}" destId="{4E7D8E31-3DA5-445E-B64A-A8585A554507}" srcOrd="0" destOrd="0" parTransId="{EA028B0B-9AFE-4680-9471-34EACD05A1D5}" sibTransId="{B286CC74-1B5C-45D4-AD4C-A9F3006A1A96}"/>
    <dgm:cxn modelId="{5E9EF274-6190-4877-9BB8-C921887A5B0D}" srcId="{49E8E43E-D2A2-4964-9122-53088CAA4E7C}" destId="{F61CF7CD-00B7-4D81-B0CD-DDA959E69F09}" srcOrd="5" destOrd="0" parTransId="{179E0CCA-3ABB-40BC-8022-92A64E3C9101}" sibTransId="{CBC3647D-32EC-4FD8-95FE-342728155A1A}"/>
    <dgm:cxn modelId="{7E460855-E9F3-45F5-BD48-C689545A2806}" srcId="{49E8E43E-D2A2-4964-9122-53088CAA4E7C}" destId="{C2A77474-6393-4088-92DF-6836BF184BBA}" srcOrd="2" destOrd="0" parTransId="{12245CE7-E308-43A4-9E2B-3012C6AF780A}" sibTransId="{40015AA2-A8C7-434C-A282-9B4D973889EF}"/>
    <dgm:cxn modelId="{05E446F6-87BB-4ED9-8591-C44D0A2FB2DD}" srcId="{49E8E43E-D2A2-4964-9122-53088CAA4E7C}" destId="{806043C3-7F91-4DA8-93B5-F6F58C0D194D}" srcOrd="1" destOrd="0" parTransId="{FBC64B15-E06A-4A79-8FE3-EF48CEFBE440}" sibTransId="{14CF95D7-439A-48D5-BCA1-61D25D68DB59}"/>
    <dgm:cxn modelId="{D7C9BCA3-B542-4146-84A4-16195A4A3ACA}" type="presOf" srcId="{806043C3-7F91-4DA8-93B5-F6F58C0D194D}" destId="{DE189C88-8019-42D2-8F60-CD09D90558C7}" srcOrd="0" destOrd="0" presId="urn:microsoft.com/office/officeart/2005/8/layout/vList3"/>
    <dgm:cxn modelId="{6473CF67-0A20-4515-A918-9CC95D9D6BD0}" type="presOf" srcId="{49E8E43E-D2A2-4964-9122-53088CAA4E7C}" destId="{C719B3F2-816F-40F5-806B-19F52BD34732}" srcOrd="0" destOrd="0" presId="urn:microsoft.com/office/officeart/2005/8/layout/vList3"/>
    <dgm:cxn modelId="{16863F3F-1982-4325-8590-9ECC48C23682}" type="presOf" srcId="{E5E36570-8970-4D83-99AD-909BEB9E4926}" destId="{BEEF9E02-0470-45D5-8E0E-8D0D94DC3EB5}" srcOrd="0" destOrd="0" presId="urn:microsoft.com/office/officeart/2005/8/layout/vList3"/>
    <dgm:cxn modelId="{F0D88548-5FA6-4035-AEE1-B213306FA1EC}" type="presOf" srcId="{F61CF7CD-00B7-4D81-B0CD-DDA959E69F09}" destId="{B18664B0-7D78-4A16-A70D-48DBE318166F}" srcOrd="0" destOrd="0" presId="urn:microsoft.com/office/officeart/2005/8/layout/vList3"/>
    <dgm:cxn modelId="{07F58E51-92DA-4464-8613-22767E00369C}" type="presParOf" srcId="{C719B3F2-816F-40F5-806B-19F52BD34732}" destId="{80DE1591-0749-408F-819F-3DDE00FEE555}" srcOrd="0" destOrd="0" presId="urn:microsoft.com/office/officeart/2005/8/layout/vList3"/>
    <dgm:cxn modelId="{CD29B04F-7D45-4B04-9C20-9432AB62A128}" type="presParOf" srcId="{80DE1591-0749-408F-819F-3DDE00FEE555}" destId="{9D970DA0-DEBC-4740-B550-AB01C75B8DC4}" srcOrd="0" destOrd="0" presId="urn:microsoft.com/office/officeart/2005/8/layout/vList3"/>
    <dgm:cxn modelId="{FE4387F5-5397-4F42-9760-096AB533FE3A}" type="presParOf" srcId="{80DE1591-0749-408F-819F-3DDE00FEE555}" destId="{E4D71D01-9901-45A7-A353-B9D35F560DEF}" srcOrd="1" destOrd="0" presId="urn:microsoft.com/office/officeart/2005/8/layout/vList3"/>
    <dgm:cxn modelId="{B2AC37F7-526D-4EF6-B988-2E2BB0FA4D2A}" type="presParOf" srcId="{C719B3F2-816F-40F5-806B-19F52BD34732}" destId="{3D0181A7-ABE8-44E2-B483-2F508124AB18}" srcOrd="1" destOrd="0" presId="urn:microsoft.com/office/officeart/2005/8/layout/vList3"/>
    <dgm:cxn modelId="{28D5510D-D157-4612-8414-FDA62B148719}" type="presParOf" srcId="{C719B3F2-816F-40F5-806B-19F52BD34732}" destId="{9A38A57B-D20F-4A09-B730-048DB7AF76CA}" srcOrd="2" destOrd="0" presId="urn:microsoft.com/office/officeart/2005/8/layout/vList3"/>
    <dgm:cxn modelId="{7B58581B-A233-40E1-AB43-C6EB154DD960}" type="presParOf" srcId="{9A38A57B-D20F-4A09-B730-048DB7AF76CA}" destId="{CD1CD1D5-338F-48A0-BADC-D84B8228C332}" srcOrd="0" destOrd="0" presId="urn:microsoft.com/office/officeart/2005/8/layout/vList3"/>
    <dgm:cxn modelId="{06FC868E-6A7C-43C4-AC39-C3D6DE8D9300}" type="presParOf" srcId="{9A38A57B-D20F-4A09-B730-048DB7AF76CA}" destId="{DE189C88-8019-42D2-8F60-CD09D90558C7}" srcOrd="1" destOrd="0" presId="urn:microsoft.com/office/officeart/2005/8/layout/vList3"/>
    <dgm:cxn modelId="{B3D8ABAD-8668-492E-B7DA-D419A82C5EB1}" type="presParOf" srcId="{C719B3F2-816F-40F5-806B-19F52BD34732}" destId="{ED3F9F8D-74AC-475B-8628-42CC7AE4AC99}" srcOrd="3" destOrd="0" presId="urn:microsoft.com/office/officeart/2005/8/layout/vList3"/>
    <dgm:cxn modelId="{8BDF6909-E8DB-4623-9B0C-832862BF98C4}" type="presParOf" srcId="{C719B3F2-816F-40F5-806B-19F52BD34732}" destId="{4BB0779C-374B-4931-89B7-5304630BE101}" srcOrd="4" destOrd="0" presId="urn:microsoft.com/office/officeart/2005/8/layout/vList3"/>
    <dgm:cxn modelId="{C75DBE7C-2CE9-47A9-8454-76CF9E1AAC50}" type="presParOf" srcId="{4BB0779C-374B-4931-89B7-5304630BE101}" destId="{8C275B53-FF38-48E6-BD8F-084D2F01D753}" srcOrd="0" destOrd="0" presId="urn:microsoft.com/office/officeart/2005/8/layout/vList3"/>
    <dgm:cxn modelId="{039F9077-64C3-4853-B3EA-BE525A5489AC}" type="presParOf" srcId="{4BB0779C-374B-4931-89B7-5304630BE101}" destId="{02096A37-A621-4EFF-BF03-BF83078F04A9}" srcOrd="1" destOrd="0" presId="urn:microsoft.com/office/officeart/2005/8/layout/vList3"/>
    <dgm:cxn modelId="{10EE9AAE-ECFD-43CF-BF4D-38AA5A7C70B3}" type="presParOf" srcId="{C719B3F2-816F-40F5-806B-19F52BD34732}" destId="{F4995CE2-765E-4A92-B792-7C7BC2EAD3CC}" srcOrd="5" destOrd="0" presId="urn:microsoft.com/office/officeart/2005/8/layout/vList3"/>
    <dgm:cxn modelId="{27B2EB4E-B317-4B14-84D0-5B952D3C8317}" type="presParOf" srcId="{C719B3F2-816F-40F5-806B-19F52BD34732}" destId="{911E5714-A564-4249-A98A-7D0884F4C9FF}" srcOrd="6" destOrd="0" presId="urn:microsoft.com/office/officeart/2005/8/layout/vList3"/>
    <dgm:cxn modelId="{A9E9EE5B-A049-4326-83F2-5948DE12EDB4}" type="presParOf" srcId="{911E5714-A564-4249-A98A-7D0884F4C9FF}" destId="{DBAE75D0-F572-42C8-8070-59731CDA2399}" srcOrd="0" destOrd="0" presId="urn:microsoft.com/office/officeart/2005/8/layout/vList3"/>
    <dgm:cxn modelId="{46B756CB-3870-4E8A-AFBD-03C3242F9849}" type="presParOf" srcId="{911E5714-A564-4249-A98A-7D0884F4C9FF}" destId="{152B3C68-1614-47A3-9005-2A52A41EA045}" srcOrd="1" destOrd="0" presId="urn:microsoft.com/office/officeart/2005/8/layout/vList3"/>
    <dgm:cxn modelId="{80AF2631-7987-4B9E-9163-B814ADF9325E}" type="presParOf" srcId="{C719B3F2-816F-40F5-806B-19F52BD34732}" destId="{791C1CE4-01B4-4473-9048-FDC6CF706715}" srcOrd="7" destOrd="0" presId="urn:microsoft.com/office/officeart/2005/8/layout/vList3"/>
    <dgm:cxn modelId="{70045E1A-5796-4C0A-9DC4-25CEEA3D868C}" type="presParOf" srcId="{C719B3F2-816F-40F5-806B-19F52BD34732}" destId="{5202D751-07C6-461A-96D3-95570548FCB9}" srcOrd="8" destOrd="0" presId="urn:microsoft.com/office/officeart/2005/8/layout/vList3"/>
    <dgm:cxn modelId="{29B1A19C-8ED5-4490-8FCC-A0B550E80539}" type="presParOf" srcId="{5202D751-07C6-461A-96D3-95570548FCB9}" destId="{05991333-41AA-4E52-B568-9BE543A12944}" srcOrd="0" destOrd="0" presId="urn:microsoft.com/office/officeart/2005/8/layout/vList3"/>
    <dgm:cxn modelId="{1ACB8C32-0D43-42D1-BEE8-2118633ADC21}" type="presParOf" srcId="{5202D751-07C6-461A-96D3-95570548FCB9}" destId="{BEEF9E02-0470-45D5-8E0E-8D0D94DC3EB5}" srcOrd="1" destOrd="0" presId="urn:microsoft.com/office/officeart/2005/8/layout/vList3"/>
    <dgm:cxn modelId="{CE5BE267-AD9D-4C5A-A9B3-A8CEDB1A3439}" type="presParOf" srcId="{C719B3F2-816F-40F5-806B-19F52BD34732}" destId="{12FB3689-1474-4E66-B349-D3B8C4F867AB}" srcOrd="9" destOrd="0" presId="urn:microsoft.com/office/officeart/2005/8/layout/vList3"/>
    <dgm:cxn modelId="{69FFBCF8-CE67-4519-88E4-3CA35CCC6DA0}" type="presParOf" srcId="{C719B3F2-816F-40F5-806B-19F52BD34732}" destId="{BB50E743-CA03-429C-8FD4-7671C3A20B12}" srcOrd="10" destOrd="0" presId="urn:microsoft.com/office/officeart/2005/8/layout/vList3"/>
    <dgm:cxn modelId="{05C4F8A2-125D-4859-80BB-527D604B78C8}" type="presParOf" srcId="{BB50E743-CA03-429C-8FD4-7671C3A20B12}" destId="{7A6F7F15-A34F-49B9-8D15-956A70AC1885}" srcOrd="0" destOrd="0" presId="urn:microsoft.com/office/officeart/2005/8/layout/vList3"/>
    <dgm:cxn modelId="{AA8968D5-E749-4CAB-A8D7-74A843E1B021}" type="presParOf" srcId="{BB50E743-CA03-429C-8FD4-7671C3A20B12}" destId="{B18664B0-7D78-4A16-A70D-48DBE318166F}" srcOrd="1" destOrd="0" presId="urn:microsoft.com/office/officeart/2005/8/layout/vList3"/>
    <dgm:cxn modelId="{E39C2C22-3317-47B7-A9EB-DCAD26F4EC29}" type="presParOf" srcId="{C719B3F2-816F-40F5-806B-19F52BD34732}" destId="{16C366D2-7D58-4D54-AEC3-804C60E5F3D1}" srcOrd="11" destOrd="0" presId="urn:microsoft.com/office/officeart/2005/8/layout/vList3"/>
    <dgm:cxn modelId="{1CC591F9-1A89-43F5-8E6A-732AF96DC5E7}" type="presParOf" srcId="{C719B3F2-816F-40F5-806B-19F52BD34732}" destId="{9B0B7C2C-3987-4D9B-9CDE-611C149A79B2}" srcOrd="12" destOrd="0" presId="urn:microsoft.com/office/officeart/2005/8/layout/vList3"/>
    <dgm:cxn modelId="{AA8CE3B0-9382-42D6-BB2A-B5DC867E64DB}" type="presParOf" srcId="{9B0B7C2C-3987-4D9B-9CDE-611C149A79B2}" destId="{A2937A92-1174-4186-B4A0-F078F34B256C}" srcOrd="0" destOrd="0" presId="urn:microsoft.com/office/officeart/2005/8/layout/vList3"/>
    <dgm:cxn modelId="{56920B53-D275-4672-AADD-C72B53CE1C9C}" type="presParOf" srcId="{9B0B7C2C-3987-4D9B-9CDE-611C149A79B2}" destId="{49CA9035-9E34-49F8-B26A-0169AA4DD4C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D71D01-9901-45A7-A353-B9D35F560DEF}">
      <dsp:nvSpPr>
        <dsp:cNvPr id="0" name=""/>
        <dsp:cNvSpPr/>
      </dsp:nvSpPr>
      <dsp:spPr>
        <a:xfrm rot="10800000">
          <a:off x="1629846" y="739"/>
          <a:ext cx="6099912" cy="373608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47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Arithmetic Operators</a:t>
          </a:r>
          <a:endParaRPr lang="en-US" sz="1700" kern="1200" dirty="0"/>
        </a:p>
      </dsp:txBody>
      <dsp:txXfrm rot="10800000">
        <a:off x="1723248" y="739"/>
        <a:ext cx="6006510" cy="373608"/>
      </dsp:txXfrm>
    </dsp:sp>
    <dsp:sp modelId="{9D970DA0-DEBC-4740-B550-AB01C75B8DC4}">
      <dsp:nvSpPr>
        <dsp:cNvPr id="0" name=""/>
        <dsp:cNvSpPr/>
      </dsp:nvSpPr>
      <dsp:spPr>
        <a:xfrm>
          <a:off x="1443042" y="739"/>
          <a:ext cx="373608" cy="373608"/>
        </a:xfrm>
        <a:prstGeom prst="ellipse">
          <a:avLst/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189C88-8019-42D2-8F60-CD09D90558C7}">
      <dsp:nvSpPr>
        <dsp:cNvPr id="0" name=""/>
        <dsp:cNvSpPr/>
      </dsp:nvSpPr>
      <dsp:spPr>
        <a:xfrm rot="10800000">
          <a:off x="1629846" y="471624"/>
          <a:ext cx="6099912" cy="373608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47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Comparison (Relational) Operators</a:t>
          </a:r>
          <a:endParaRPr lang="en-US" sz="1700" kern="1200" dirty="0"/>
        </a:p>
      </dsp:txBody>
      <dsp:txXfrm rot="10800000">
        <a:off x="1723248" y="471624"/>
        <a:ext cx="6006510" cy="373608"/>
      </dsp:txXfrm>
    </dsp:sp>
    <dsp:sp modelId="{CD1CD1D5-338F-48A0-BADC-D84B8228C332}">
      <dsp:nvSpPr>
        <dsp:cNvPr id="0" name=""/>
        <dsp:cNvSpPr/>
      </dsp:nvSpPr>
      <dsp:spPr>
        <a:xfrm>
          <a:off x="1443042" y="471624"/>
          <a:ext cx="373608" cy="373608"/>
        </a:xfrm>
        <a:prstGeom prst="ellipse">
          <a:avLst/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096A37-A621-4EFF-BF03-BF83078F04A9}">
      <dsp:nvSpPr>
        <dsp:cNvPr id="0" name=""/>
        <dsp:cNvSpPr/>
      </dsp:nvSpPr>
      <dsp:spPr>
        <a:xfrm rot="10800000">
          <a:off x="1629846" y="942510"/>
          <a:ext cx="6099912" cy="373608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47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Assignment Operators</a:t>
          </a:r>
          <a:endParaRPr lang="en-US" sz="1700" kern="1200"/>
        </a:p>
      </dsp:txBody>
      <dsp:txXfrm rot="10800000">
        <a:off x="1723248" y="942510"/>
        <a:ext cx="6006510" cy="373608"/>
      </dsp:txXfrm>
    </dsp:sp>
    <dsp:sp modelId="{8C275B53-FF38-48E6-BD8F-084D2F01D753}">
      <dsp:nvSpPr>
        <dsp:cNvPr id="0" name=""/>
        <dsp:cNvSpPr/>
      </dsp:nvSpPr>
      <dsp:spPr>
        <a:xfrm>
          <a:off x="1443042" y="942510"/>
          <a:ext cx="373608" cy="373608"/>
        </a:xfrm>
        <a:prstGeom prst="ellipse">
          <a:avLst/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2B3C68-1614-47A3-9005-2A52A41EA045}">
      <dsp:nvSpPr>
        <dsp:cNvPr id="0" name=""/>
        <dsp:cNvSpPr/>
      </dsp:nvSpPr>
      <dsp:spPr>
        <a:xfrm rot="10800000">
          <a:off x="1629846" y="1413396"/>
          <a:ext cx="6099912" cy="373608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47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Logical Operators</a:t>
          </a:r>
          <a:endParaRPr lang="en-US" sz="1700" kern="1200"/>
        </a:p>
      </dsp:txBody>
      <dsp:txXfrm rot="10800000">
        <a:off x="1723248" y="1413396"/>
        <a:ext cx="6006510" cy="373608"/>
      </dsp:txXfrm>
    </dsp:sp>
    <dsp:sp modelId="{DBAE75D0-F572-42C8-8070-59731CDA2399}">
      <dsp:nvSpPr>
        <dsp:cNvPr id="0" name=""/>
        <dsp:cNvSpPr/>
      </dsp:nvSpPr>
      <dsp:spPr>
        <a:xfrm>
          <a:off x="1443042" y="1413396"/>
          <a:ext cx="373608" cy="373608"/>
        </a:xfrm>
        <a:prstGeom prst="ellipse">
          <a:avLst/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EF9E02-0470-45D5-8E0E-8D0D94DC3EB5}">
      <dsp:nvSpPr>
        <dsp:cNvPr id="0" name=""/>
        <dsp:cNvSpPr/>
      </dsp:nvSpPr>
      <dsp:spPr>
        <a:xfrm rot="10800000">
          <a:off x="1629846" y="1897343"/>
          <a:ext cx="6099912" cy="373608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47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Bitwise Operators</a:t>
          </a:r>
          <a:endParaRPr lang="en-US" sz="1700" kern="1200"/>
        </a:p>
      </dsp:txBody>
      <dsp:txXfrm rot="10800000">
        <a:off x="1723248" y="1897343"/>
        <a:ext cx="6006510" cy="373608"/>
      </dsp:txXfrm>
    </dsp:sp>
    <dsp:sp modelId="{05991333-41AA-4E52-B568-9BE543A12944}">
      <dsp:nvSpPr>
        <dsp:cNvPr id="0" name=""/>
        <dsp:cNvSpPr/>
      </dsp:nvSpPr>
      <dsp:spPr>
        <a:xfrm>
          <a:off x="1443042" y="1884282"/>
          <a:ext cx="373608" cy="373608"/>
        </a:xfrm>
        <a:prstGeom prst="ellipse">
          <a:avLst/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8664B0-7D78-4A16-A70D-48DBE318166F}">
      <dsp:nvSpPr>
        <dsp:cNvPr id="0" name=""/>
        <dsp:cNvSpPr/>
      </dsp:nvSpPr>
      <dsp:spPr>
        <a:xfrm rot="10800000">
          <a:off x="1629846" y="2355168"/>
          <a:ext cx="6099912" cy="373608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47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Membership Operators</a:t>
          </a:r>
          <a:endParaRPr lang="en-US" sz="1700" kern="1200"/>
        </a:p>
      </dsp:txBody>
      <dsp:txXfrm rot="10800000">
        <a:off x="1723248" y="2355168"/>
        <a:ext cx="6006510" cy="373608"/>
      </dsp:txXfrm>
    </dsp:sp>
    <dsp:sp modelId="{7A6F7F15-A34F-49B9-8D15-956A70AC1885}">
      <dsp:nvSpPr>
        <dsp:cNvPr id="0" name=""/>
        <dsp:cNvSpPr/>
      </dsp:nvSpPr>
      <dsp:spPr>
        <a:xfrm>
          <a:off x="1443042" y="2355168"/>
          <a:ext cx="373608" cy="373608"/>
        </a:xfrm>
        <a:prstGeom prst="ellipse">
          <a:avLst/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CA9035-9E34-49F8-B26A-0169AA4DD4CF}">
      <dsp:nvSpPr>
        <dsp:cNvPr id="0" name=""/>
        <dsp:cNvSpPr/>
      </dsp:nvSpPr>
      <dsp:spPr>
        <a:xfrm rot="10800000">
          <a:off x="1629846" y="2826053"/>
          <a:ext cx="6099912" cy="373608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47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Identity Operators</a:t>
          </a:r>
          <a:endParaRPr lang="en-US" sz="1700" kern="1200"/>
        </a:p>
      </dsp:txBody>
      <dsp:txXfrm rot="10800000">
        <a:off x="1723248" y="2826053"/>
        <a:ext cx="6006510" cy="373608"/>
      </dsp:txXfrm>
    </dsp:sp>
    <dsp:sp modelId="{A2937A92-1174-4186-B4A0-F078F34B256C}">
      <dsp:nvSpPr>
        <dsp:cNvPr id="0" name=""/>
        <dsp:cNvSpPr/>
      </dsp:nvSpPr>
      <dsp:spPr>
        <a:xfrm>
          <a:off x="1443042" y="2826053"/>
          <a:ext cx="373608" cy="373608"/>
        </a:xfrm>
        <a:prstGeom prst="ellipse">
          <a:avLst/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6-30T05:32:24.6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19906 6002 10 0,'0'0'45'0,"0"0"14"16,0 0 12-16,0 0-43 15,0 0 9-15,0 0-1 16,0 0-4-16,15-36-24 15,-15 33-1-15,0 3-7 16,0 0 0-16,-2 0 0 16,-2 0 0-16,-3 0 3 15,-5 0-3-15,0 0 3 16,-1 0 0-16,-6 0-3 16,3 0 1-16,3 0 0 15,0 0 0-15,2 0-1 0,2 0 0 16,3 0 0-16,-2 0 1 15,6 0 3-15,-2 0-4 16,4 0-1-16,0 0-1 16,0 0-3-16,0 0-11 15,14 0 8-15,21 3 8 16,23 1 13-16,27-3 8 16,24-1 19-16,18 0-11 15,13 0-16-15,3 0-6 16,-5 0-5-16,-8 0 0 15,-13-4 0-15,-16-4-1 16,-23 0 0-16,-27 3 0 16,-26-2 2-16,-16 3-2 0,-9 1 43 15,-7-2 32-15,-24 3-55 16,-16 2-21-16,-6 0 1 16,1 0-1-16,9 0 0 15,10 0-1-15,6 12-34 16,3 0-31-16,-7 9-11 15,-7 1-44-15,-13 0-38 16</inkml:trace>
  <inkml:trace contextRef="#ctx0" brushRef="#br0" timeOffset="402.4424">19344 6229 236 0,'0'0'82'0,"0"0"-5"15,0 0-27-15,0 0-37 16,0 0-13-16,0 0-31 16,-15-26 31-16,65 26 6 15,31-3 44-15,31-3-18 16,21-6-15-16,19-2-5 15,8-4-5-15,10 0 0 16,6-3-5-16,-2 2 3 16,-1 1-4-16,-9-1-1 15,-24 3 0-15,-22 6 2 0,-29 2-1 16,-31 7-1 0,-25-2-2-16,-19 3 2 0,-12 0-1 15,-2-1 1-15,0 1 14 16,-5-2 10-16,-19 2-17 15,-12 0-5-15,-8 0-2 16,0 3-4-16,-4 18-51 16,1-2-54-16,1-6-191 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B1F1F-CEF2-4325-B642-F2AB586F5D29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E0535-C137-4F81-BEA3-115B7896B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585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B1F1F-CEF2-4325-B642-F2AB586F5D29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E0535-C137-4F81-BEA3-115B7896B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048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B1F1F-CEF2-4325-B642-F2AB586F5D29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E0535-C137-4F81-BEA3-115B7896B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976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B1F1F-CEF2-4325-B642-F2AB586F5D29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E0535-C137-4F81-BEA3-115B7896B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877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B1F1F-CEF2-4325-B642-F2AB586F5D29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E0535-C137-4F81-BEA3-115B7896B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53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B1F1F-CEF2-4325-B642-F2AB586F5D29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E0535-C137-4F81-BEA3-115B7896B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940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B1F1F-CEF2-4325-B642-F2AB586F5D29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E0535-C137-4F81-BEA3-115B7896B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02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B1F1F-CEF2-4325-B642-F2AB586F5D29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E0535-C137-4F81-BEA3-115B7896B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639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B1F1F-CEF2-4325-B642-F2AB586F5D29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E0535-C137-4F81-BEA3-115B7896B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748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B1F1F-CEF2-4325-B642-F2AB586F5D29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E0535-C137-4F81-BEA3-115B7896B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70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B1F1F-CEF2-4325-B642-F2AB586F5D29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E0535-C137-4F81-BEA3-115B7896B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08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B1F1F-CEF2-4325-B642-F2AB586F5D29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1E0535-C137-4F81-BEA3-115B7896B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07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7" Type="http://schemas.openxmlformats.org/officeDocument/2006/relationships/image" Target="../media/image54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Unit – 2</a:t>
            </a:r>
            <a:br>
              <a:rPr lang="en-US" sz="4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Python Data, Expressions and Statements</a:t>
            </a:r>
            <a:endParaRPr lang="en-US" sz="4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							</a:t>
            </a:r>
            <a:r>
              <a:rPr lang="en-US" sz="25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Jothiaruna</a:t>
            </a:r>
            <a:r>
              <a:rPr lang="en-US" sz="2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</a:t>
            </a:r>
          </a:p>
          <a:p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                      SCSE, VIT Bhopal.</a:t>
            </a:r>
            <a:endParaRPr lang="en-US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24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671861"/>
              </p:ext>
            </p:extLst>
          </p:nvPr>
        </p:nvGraphicFramePr>
        <p:xfrm>
          <a:off x="2075574" y="1473198"/>
          <a:ext cx="7766925" cy="3911602"/>
        </p:xfrm>
        <a:graphic>
          <a:graphicData uri="http://schemas.openxmlformats.org/drawingml/2006/table">
            <a:tbl>
              <a:tblPr firstRow="1" firstCol="1" bandRow="1"/>
              <a:tblGrid>
                <a:gridCol w="1144752">
                  <a:extLst>
                    <a:ext uri="{9D8B030D-6E8A-4147-A177-3AD203B41FA5}">
                      <a16:colId xmlns:a16="http://schemas.microsoft.com/office/drawing/2014/main" xmlns="" val="3909867044"/>
                    </a:ext>
                  </a:extLst>
                </a:gridCol>
                <a:gridCol w="1593959">
                  <a:extLst>
                    <a:ext uri="{9D8B030D-6E8A-4147-A177-3AD203B41FA5}">
                      <a16:colId xmlns:a16="http://schemas.microsoft.com/office/drawing/2014/main" xmlns="" val="3268872060"/>
                    </a:ext>
                  </a:extLst>
                </a:gridCol>
                <a:gridCol w="1142015">
                  <a:extLst>
                    <a:ext uri="{9D8B030D-6E8A-4147-A177-3AD203B41FA5}">
                      <a16:colId xmlns:a16="http://schemas.microsoft.com/office/drawing/2014/main" xmlns="" val="3675816333"/>
                    </a:ext>
                  </a:extLst>
                </a:gridCol>
                <a:gridCol w="1379337">
                  <a:extLst>
                    <a:ext uri="{9D8B030D-6E8A-4147-A177-3AD203B41FA5}">
                      <a16:colId xmlns:a16="http://schemas.microsoft.com/office/drawing/2014/main" xmlns="" val="1908259704"/>
                    </a:ext>
                  </a:extLst>
                </a:gridCol>
                <a:gridCol w="1115771">
                  <a:extLst>
                    <a:ext uri="{9D8B030D-6E8A-4147-A177-3AD203B41FA5}">
                      <a16:colId xmlns:a16="http://schemas.microsoft.com/office/drawing/2014/main" xmlns="" val="3389567535"/>
                    </a:ext>
                  </a:extLst>
                </a:gridCol>
                <a:gridCol w="1391091">
                  <a:extLst>
                    <a:ext uri="{9D8B030D-6E8A-4147-A177-3AD203B41FA5}">
                      <a16:colId xmlns:a16="http://schemas.microsoft.com/office/drawing/2014/main" xmlns="" val="318698595"/>
                    </a:ext>
                  </a:extLst>
                </a:gridCol>
              </a:tblGrid>
              <a:tr h="36488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effectLst/>
                          <a:highlight>
                            <a:srgbClr val="D3D3D3"/>
                          </a:highlight>
                          <a:latin typeface="Times New Roman" panose="020206030504050203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Interactive mode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r>
                        <a:rPr lang="en-US" sz="1500" b="1" dirty="0">
                          <a:effectLst/>
                          <a:highlight>
                            <a:srgbClr val="D3D3D3"/>
                          </a:highlight>
                          <a:latin typeface="Times New Roman" panose="020206030504050203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Script </a:t>
                      </a:r>
                      <a:r>
                        <a:rPr lang="en-US" sz="1500" b="1" dirty="0" smtClean="0">
                          <a:effectLst/>
                          <a:highlight>
                            <a:srgbClr val="D3D3D3"/>
                          </a:highlight>
                          <a:latin typeface="Times New Roman" panose="020206030504050203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mode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82187708"/>
                  </a:ext>
                </a:extLst>
              </a:tr>
              <a:tr h="347505">
                <a:tc gridSpan="3">
                  <a:txBody>
                    <a:bodyPr/>
                    <a:lstStyle/>
                    <a:p>
                      <a:pPr marL="76200" marR="0" algn="just">
                        <a:lnSpc>
                          <a:spcPts val="15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A way of using the Python interpreter by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63500" marR="0" algn="just">
                        <a:lnSpc>
                          <a:spcPts val="15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imes New Roman" panose="020206030504050203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A way of using the Python interpreter to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43097041"/>
                  </a:ext>
                </a:extLst>
              </a:tr>
              <a:tr h="364880">
                <a:tc gridSpan="3">
                  <a:txBody>
                    <a:bodyPr/>
                    <a:lstStyle/>
                    <a:p>
                      <a:pPr marL="7620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typing commands and expressions at the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6350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 smtClean="0">
                          <a:effectLst/>
                          <a:latin typeface="Times New Roman" panose="020206030504050203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read 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and execute statements in a script.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49949913"/>
                  </a:ext>
                </a:extLst>
              </a:tr>
              <a:tr h="359451">
                <a:tc gridSpan="3">
                  <a:txBody>
                    <a:bodyPr/>
                    <a:lstStyle/>
                    <a:p>
                      <a:pPr marL="76200" marR="0" algn="just">
                        <a:lnSpc>
                          <a:spcPts val="163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prompt.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26856568"/>
                  </a:ext>
                </a:extLst>
              </a:tr>
              <a:tr h="347505">
                <a:tc gridSpan="3">
                  <a:txBody>
                    <a:bodyPr/>
                    <a:lstStyle/>
                    <a:p>
                      <a:pPr marL="76200" marR="0" algn="just">
                        <a:lnSpc>
                          <a:spcPts val="1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Cant save and edit the code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63500" marR="0" algn="just">
                        <a:lnSpc>
                          <a:spcPts val="1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Can save and edit the code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79743828"/>
                  </a:ext>
                </a:extLst>
              </a:tr>
              <a:tr h="347505">
                <a:tc gridSpan="3">
                  <a:txBody>
                    <a:bodyPr/>
                    <a:lstStyle/>
                    <a:p>
                      <a:pPr marL="76200" marR="0" algn="just">
                        <a:lnSpc>
                          <a:spcPts val="15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If we want to experiment with the code,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63500" marR="0" algn="just">
                        <a:lnSpc>
                          <a:spcPts val="15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If we are very clear about the code, we can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27793422"/>
                  </a:ext>
                </a:extLst>
              </a:tr>
              <a:tr h="364880">
                <a:tc gridSpan="3">
                  <a:txBody>
                    <a:bodyPr/>
                    <a:lstStyle/>
                    <a:p>
                      <a:pPr marL="7620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we can use interactive mode.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6350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use script mode.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32987708"/>
                  </a:ext>
                </a:extLst>
              </a:tr>
              <a:tr h="347505">
                <a:tc gridSpan="3">
                  <a:txBody>
                    <a:bodyPr/>
                    <a:lstStyle/>
                    <a:p>
                      <a:pPr marL="76200" marR="0" algn="just">
                        <a:lnSpc>
                          <a:spcPts val="15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imes New Roman" panose="020206030504050203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we cannot save the statements for further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63500" marR="0" algn="just">
                        <a:lnSpc>
                          <a:spcPts val="15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we can save the statements for further use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01211333"/>
                  </a:ext>
                </a:extLst>
              </a:tr>
              <a:tr h="355106">
                <a:tc gridSpan="3">
                  <a:txBody>
                    <a:bodyPr/>
                    <a:lstStyle/>
                    <a:p>
                      <a:pPr marL="76200" marR="0" algn="just">
                        <a:lnSpc>
                          <a:spcPts val="16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imes New Roman" panose="020206030504050203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use and we have to retype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63500" marR="0" algn="just">
                        <a:lnSpc>
                          <a:spcPts val="16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and we no need to retype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36847414"/>
                  </a:ext>
                </a:extLst>
              </a:tr>
              <a:tr h="364880">
                <a:tc gridSpan="3">
                  <a:txBody>
                    <a:bodyPr/>
                    <a:lstStyle/>
                    <a:p>
                      <a:pPr marL="7620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all the statements to re-run them.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6350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all the statements to re-run them.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35321587"/>
                  </a:ext>
                </a:extLst>
              </a:tr>
              <a:tr h="347505">
                <a:tc gridSpan="3">
                  <a:txBody>
                    <a:bodyPr/>
                    <a:lstStyle/>
                    <a:p>
                      <a:pPr marL="76200" marR="0" algn="just">
                        <a:lnSpc>
                          <a:spcPts val="1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imes New Roman" panose="020206030504050203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We can see the results immediately.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63500" marR="0" algn="just">
                        <a:lnSpc>
                          <a:spcPts val="15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We cant see the code immediately.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732226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388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solidFill>
                  <a:srgbClr val="0070C0"/>
                </a:solidFill>
                <a:latin typeface="+mn-lt"/>
              </a:rPr>
              <a:t>VALUES AND DATA TYPES</a:t>
            </a:r>
            <a:endParaRPr lang="en-US" sz="44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38200" y="1603873"/>
            <a:ext cx="10039065" cy="5149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u="sng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Value</a:t>
            </a:r>
          </a:p>
          <a:p>
            <a:endParaRPr lang="en-US" sz="3600" dirty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Value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can be any letter ,number or string.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40"/>
              </a:lnSpc>
            </a:pPr>
            <a:r>
              <a:rPr lang="en-US" sz="1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EX,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Values are 2, 42.0, and 'Hello, World!'. (These values belong to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u="sng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different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u="sng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datatypes</a:t>
            </a:r>
            <a:r>
              <a:rPr lang="en-US" u="sng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.)</a:t>
            </a:r>
          </a:p>
          <a:p>
            <a:pPr marL="457200" marR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</a:pPr>
            <a:endParaRPr lang="en-US" sz="1400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marR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</a:pPr>
            <a:endParaRPr lang="en-US" sz="1400" u="sng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marR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</a:pPr>
            <a:endParaRPr lang="en-US" sz="1400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ts val="5"/>
              </a:lnSpc>
            </a:pPr>
            <a:r>
              <a:rPr lang="en-US" sz="1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3600" b="1" u="sng" dirty="0" smtClean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endParaRPr lang="en-US" sz="3600" b="1" u="sng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3600" b="1" u="sng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Data type</a:t>
            </a:r>
          </a:p>
          <a:p>
            <a:endParaRPr lang="en-US" sz="3600" dirty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5"/>
              </a:lnSpc>
            </a:pPr>
            <a:r>
              <a:rPr lang="en-US" sz="1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Every value in Python has a data type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. It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is a set of values, and the allowable operations on those values.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875247" y="3429064"/>
            <a:ext cx="6632575" cy="1861820"/>
          </a:xfrm>
          <a:prstGeom prst="rect">
            <a:avLst/>
          </a:prstGeom>
          <a:noFill/>
        </p:spPr>
      </p:pic>
      <p:pic>
        <p:nvPicPr>
          <p:cNvPr id="1026" name="Picture 2" descr="هر آنچه در تعریف متغیر باید بدانیم - الکترونیک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336" y="3024599"/>
            <a:ext cx="2308225" cy="230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38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VALUES AND DATA TYPES</a:t>
            </a:r>
            <a:endParaRPr lang="en-US" b="1" dirty="0"/>
          </a:p>
        </p:txBody>
      </p:sp>
      <p:pic>
        <p:nvPicPr>
          <p:cNvPr id="3074" name="Picture 2" descr="Declaring a Variable – CS Comic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61" y="1964456"/>
            <a:ext cx="4086115" cy="2673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Digital Academy » SYNTAX &amp; VARIABLES (Definition, Declaration, Data Types  and Scope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622" y="4263242"/>
            <a:ext cx="6840178" cy="2137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44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VALUES AND DATA TYPES</a:t>
            </a:r>
            <a:endParaRPr lang="en-US" dirty="0"/>
          </a:p>
        </p:txBody>
      </p:sp>
      <p:pic>
        <p:nvPicPr>
          <p:cNvPr id="4110" name="Picture 14" descr="Image for pos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299" y="1850506"/>
            <a:ext cx="6560304" cy="425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Basic of Datastructure |Datatypes | - YouTub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341" y="1528549"/>
            <a:ext cx="4109367" cy="231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35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solidFill>
                  <a:srgbClr val="0070C0"/>
                </a:solidFill>
                <a:latin typeface="+mn-lt"/>
              </a:rPr>
              <a:t>NUMBERS</a:t>
            </a:r>
            <a:endParaRPr lang="en-US" sz="44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984725"/>
            <a:ext cx="10612272" cy="1346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457200" algn="l"/>
              </a:tabLst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Number data type stores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Numerical Values</a:t>
            </a:r>
            <a:r>
              <a:rPr lang="en-US" b="1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.</a:t>
            </a:r>
          </a:p>
          <a:p>
            <a:pPr marR="0" lv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5"/>
              </a:lnSpc>
            </a:pPr>
            <a:r>
              <a:rPr lang="en-US" dirty="0">
                <a:latin typeface="Wingdings" panose="05000000000000000000" pitchFamily="2" charset="2"/>
                <a:ea typeface="Wingdings" panose="05000000000000000000" pitchFamily="2" charset="2"/>
                <a:cs typeface="Wingdings" panose="05000000000000000000" pitchFamily="2" charset="2"/>
              </a:rPr>
              <a:t> 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457200" algn="l"/>
              </a:tabLst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This data type is immutable [i.e. values/items cannot be changed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].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0"/>
              </a:lnSpc>
            </a:pPr>
            <a:r>
              <a:rPr lang="en-US" dirty="0">
                <a:latin typeface="Wingdings" panose="05000000000000000000" pitchFamily="2" charset="2"/>
                <a:ea typeface="Wingdings" panose="05000000000000000000" pitchFamily="2" charset="2"/>
                <a:cs typeface="Wingdings" panose="05000000000000000000" pitchFamily="2" charset="2"/>
              </a:rPr>
              <a:t> 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457200" algn="l"/>
              </a:tabLst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Python supports integers, floating point numbers and complex numbers. They are defined as,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4511960" y="3625413"/>
            <a:ext cx="7528778" cy="3222900"/>
          </a:xfrm>
          <a:prstGeom prst="rect">
            <a:avLst/>
          </a:prstGeom>
          <a:noFill/>
        </p:spPr>
      </p:pic>
      <p:pic>
        <p:nvPicPr>
          <p:cNvPr id="2052" name="Picture 4" descr="Python Numbers - Three cheers for int, float and complex numbers -  TechVidv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08" y="3625413"/>
            <a:ext cx="4252652" cy="222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649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solidFill>
                  <a:srgbClr val="0070C0"/>
                </a:solidFill>
                <a:latin typeface="+mn-lt"/>
              </a:rPr>
              <a:t>SEQUENCE</a:t>
            </a:r>
            <a:endParaRPr lang="en-US" sz="4400" dirty="0"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8200" y="1944456"/>
            <a:ext cx="10694158" cy="3981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457200" algn="l"/>
              </a:tabLst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A sequence is an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ordered collection of items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, indexed by positive integers.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5"/>
              </a:lnSpc>
            </a:pPr>
            <a:r>
              <a:rPr lang="en-US" dirty="0">
                <a:latin typeface="Wingdings" panose="05000000000000000000" pitchFamily="2" charset="2"/>
                <a:ea typeface="Wingdings" panose="05000000000000000000" pitchFamily="2" charset="2"/>
                <a:cs typeface="Wingdings" panose="05000000000000000000" pitchFamily="2" charset="2"/>
              </a:rPr>
              <a:t> 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457200" algn="l"/>
              </a:tabLst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It is a combination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of mutable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(value can be changed)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and immutable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(values cannot be changed) data types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.</a:t>
            </a:r>
          </a:p>
          <a:p>
            <a:pPr marL="342900" marR="0" lvl="0" indent="-34290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457200" algn="l"/>
              </a:tabLst>
            </a:pP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There </a:t>
            </a:r>
            <a:r>
              <a:rPr lang="en-US" dirty="0" smtClean="0"/>
              <a:t> </a:t>
            </a:r>
            <a:r>
              <a:rPr lang="en-US" dirty="0"/>
              <a:t>are three types of sequence data type available in Python, they </a:t>
            </a:r>
            <a:r>
              <a:rPr lang="en-US" dirty="0" smtClean="0"/>
              <a:t>are</a:t>
            </a:r>
          </a:p>
          <a:p>
            <a:pPr marL="342900" marR="0" lvl="0" indent="-34290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457200" algn="l"/>
              </a:tabLst>
            </a:pPr>
            <a:endParaRPr lang="en-US" sz="1400" dirty="0"/>
          </a:p>
          <a:p>
            <a:pPr marL="342900" marR="0" lvl="0" indent="-34290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457200" algn="l"/>
              </a:tabLst>
            </a:pPr>
            <a:endParaRPr lang="en-US" sz="1400" dirty="0" smtClean="0"/>
          </a:p>
          <a:p>
            <a:pPr marL="342900" marR="0" lvl="0" indent="-34290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457200" algn="l"/>
              </a:tabLst>
            </a:pPr>
            <a:endParaRPr lang="en-US" sz="1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b="1" dirty="0" smtClean="0">
                <a:solidFill>
                  <a:srgbClr val="0070C0"/>
                </a:solidFill>
              </a:rPr>
              <a:t>Strings</a:t>
            </a:r>
            <a:endParaRPr lang="en-US" sz="3600" dirty="0">
              <a:solidFill>
                <a:srgbClr val="0070C0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b="1" dirty="0" smtClean="0">
                <a:solidFill>
                  <a:srgbClr val="0070C0"/>
                </a:solidFill>
              </a:rPr>
              <a:t>Lists</a:t>
            </a:r>
            <a:endParaRPr lang="en-US" sz="3600" dirty="0">
              <a:solidFill>
                <a:srgbClr val="0070C0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b="1" dirty="0" smtClean="0">
                <a:solidFill>
                  <a:srgbClr val="0070C0"/>
                </a:solidFill>
              </a:rPr>
              <a:t>Tuples</a:t>
            </a:r>
            <a:endParaRPr lang="en-US" sz="3600" dirty="0">
              <a:solidFill>
                <a:srgbClr val="0070C0"/>
              </a:solidFill>
            </a:endParaRPr>
          </a:p>
          <a:p>
            <a:pPr marL="342900" marR="0" lvl="0" indent="-34290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457200" algn="l"/>
              </a:tabLst>
            </a:pPr>
            <a:endParaRPr lang="en-US" dirty="0" smtClean="0"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marR="0" lvl="0" indent="-34290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457200" algn="l"/>
              </a:tabLst>
            </a:pP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4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STRINGS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709684" y="1838991"/>
            <a:ext cx="10644116" cy="4129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698500" algn="l"/>
              </a:tabLst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A String in Python consists of a </a:t>
            </a:r>
            <a:r>
              <a:rPr lang="en-US" sz="2400" b="1" u="sng" dirty="0">
                <a:solidFill>
                  <a:schemeClr val="accent5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series or sequence of characters - letters,</a:t>
            </a:r>
            <a:r>
              <a:rPr lang="en-US" sz="2400" b="1" dirty="0">
                <a:solidFill>
                  <a:schemeClr val="accent5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400" b="1" u="sng" dirty="0">
                <a:solidFill>
                  <a:schemeClr val="accent5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numbers, and special characters.</a:t>
            </a:r>
            <a:endParaRPr lang="en-US" sz="2400" b="1" dirty="0">
              <a:solidFill>
                <a:schemeClr val="accent5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ts val="25"/>
              </a:lnSpc>
            </a:pPr>
            <a:r>
              <a:rPr lang="en-US" sz="2400" dirty="0">
                <a:latin typeface="Wingdings" panose="05000000000000000000" pitchFamily="2" charset="2"/>
                <a:ea typeface="Wingdings" panose="05000000000000000000" pitchFamily="2" charset="2"/>
                <a:cs typeface="Wingdings" panose="05000000000000000000" pitchFamily="2" charset="2"/>
              </a:rPr>
              <a:t> 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698500" algn="l"/>
              </a:tabLst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Strings are marked by quotes: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ts val="10"/>
              </a:lnSpc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1219200" marR="0" algn="just">
              <a:spcBef>
                <a:spcPts val="0"/>
              </a:spcBef>
              <a:spcAft>
                <a:spcPts val="0"/>
              </a:spcAft>
              <a:tabLst>
                <a:tab pos="2781300" algn="l"/>
                <a:tab pos="3124200" algn="l"/>
              </a:tabLst>
            </a:pPr>
            <a:r>
              <a:rPr lang="en-US" sz="2400" dirty="0">
                <a:latin typeface="Symbol" panose="05050102010706020507" pitchFamily="18" charset="2"/>
                <a:ea typeface="Symbol" panose="05050102010706020507" pitchFamily="18" charset="2"/>
                <a:cs typeface="Symbol" panose="05050102010706020507" pitchFamily="18" charset="2"/>
              </a:rPr>
              <a:t>·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 single quotes </a:t>
            </a:r>
            <a:r>
              <a:rPr lang="en-US" sz="2400" b="1" dirty="0">
                <a:solidFill>
                  <a:schemeClr val="accent5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('	</a:t>
            </a:r>
            <a:r>
              <a:rPr lang="en-US" sz="2400" b="1" dirty="0" smtClean="0">
                <a:solidFill>
                  <a:schemeClr val="accent5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')</a:t>
            </a: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, </a:t>
            </a:r>
            <a:r>
              <a:rPr lang="en-US" sz="2400" dirty="0" err="1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Eg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,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'This a string in single quotes'</a:t>
            </a:r>
            <a:endParaRPr lang="en-US" sz="24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562100" marR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·"/>
              <a:tabLst>
                <a:tab pos="3136900" algn="l"/>
              </a:tabLst>
            </a:pP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double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quotes </a:t>
            </a:r>
            <a:r>
              <a:rPr lang="en-US" sz="2400" b="1" dirty="0">
                <a:solidFill>
                  <a:schemeClr val="accent5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(" </a:t>
            </a:r>
            <a:r>
              <a:rPr lang="en-US" sz="2400" b="1" dirty="0" smtClean="0">
                <a:solidFill>
                  <a:schemeClr val="accent5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")</a:t>
            </a: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, </a:t>
            </a:r>
            <a:r>
              <a:rPr lang="en-US" sz="2400" dirty="0" err="1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Eg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, </a:t>
            </a:r>
            <a:r>
              <a:rPr lang="en-US" sz="2400" b="1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"This 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a string in double </a:t>
            </a:r>
            <a:r>
              <a:rPr lang="en-US" sz="2400" b="1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quotes“</a:t>
            </a:r>
            <a:endParaRPr lang="en-US" sz="2400" b="1" dirty="0" smtClean="0">
              <a:latin typeface="Times New Roman" panose="02020603050405020304" pitchFamily="18" charset="0"/>
              <a:ea typeface="Cambria" panose="02040503050406030204" pitchFamily="18" charset="0"/>
            </a:endParaRPr>
          </a:p>
          <a:p>
            <a:pPr marL="1562100" marR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·"/>
              <a:tabLst>
                <a:tab pos="3136900" algn="l"/>
              </a:tabLst>
            </a:pP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triple quotes </a:t>
            </a:r>
            <a:r>
              <a:rPr lang="en-US" sz="2400" b="1" dirty="0" smtClean="0">
                <a:solidFill>
                  <a:schemeClr val="accent5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(""“    """)</a:t>
            </a: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, </a:t>
            </a:r>
            <a:r>
              <a:rPr lang="en-US" sz="2400" dirty="0" err="1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Eg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, This is a paragraph. It is made up of multiple lines and sentences."""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ts val="5"/>
              </a:lnSpc>
            </a:pPr>
            <a:r>
              <a:rPr lang="en-US" sz="2400" dirty="0">
                <a:latin typeface="Symbol" panose="05050102010706020507" pitchFamily="18" charset="2"/>
                <a:ea typeface="Symbol" panose="05050102010706020507" pitchFamily="18" charset="2"/>
                <a:cs typeface="Symbol" panose="05050102010706020507" pitchFamily="18" charset="2"/>
              </a:rPr>
              <a:t> 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698500" algn="l"/>
              </a:tabLst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Individual character in a string is accessed using a subscript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(index).</a:t>
            </a:r>
            <a:endParaRPr lang="en-US" sz="24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ts val="15"/>
              </a:lnSpc>
            </a:pPr>
            <a:r>
              <a:rPr lang="en-US" sz="2400" dirty="0">
                <a:latin typeface="Wingdings" panose="05000000000000000000" pitchFamily="2" charset="2"/>
                <a:ea typeface="Wingdings" panose="05000000000000000000" pitchFamily="2" charset="2"/>
                <a:cs typeface="Wingdings" panose="05000000000000000000" pitchFamily="2" charset="2"/>
              </a:rPr>
              <a:t> 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698500" algn="l"/>
              </a:tabLst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Characters can be accessed using indexing and slicing operations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ts val="10"/>
              </a:lnSpc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698500" marR="0" indent="-282575" algn="just">
              <a:lnSpc>
                <a:spcPct val="99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u="sng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Strings are immutable i.e. the contents of the string cannot be changed after it is created.</a:t>
            </a:r>
            <a:endParaRPr lang="en-US" sz="2400" b="1" dirty="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87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STRINGS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709684" y="1838991"/>
            <a:ext cx="10644116" cy="4375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698500" algn="l"/>
              </a:tabLst>
            </a:pPr>
            <a:endParaRPr lang="en-US" sz="24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marR="0" lvl="0" indent="-34290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698500" algn="l"/>
              </a:tabLst>
            </a:pP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Strings and Operations</a:t>
            </a:r>
          </a:p>
          <a:p>
            <a:pPr marR="0" lv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tabLst>
                <a:tab pos="698500" algn="l"/>
              </a:tabLst>
            </a:pPr>
            <a:endParaRPr lang="en-US" sz="2400" b="1" dirty="0">
              <a:solidFill>
                <a:schemeClr val="accent2">
                  <a:lumMod val="75000"/>
                </a:schemeClr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R="0" lv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tabLst>
                <a:tab pos="698500" algn="l"/>
              </a:tabLst>
            </a:pP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Indexing</a:t>
            </a:r>
          </a:p>
          <a:p>
            <a:pPr marR="0" lv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tabLst>
                <a:tab pos="698500" algn="l"/>
              </a:tabLst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Concatenation </a:t>
            </a:r>
          </a:p>
          <a:p>
            <a:pPr marR="0" lv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tabLst>
                <a:tab pos="698500" algn="l"/>
              </a:tabLst>
            </a:pP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Slicing</a:t>
            </a:r>
          </a:p>
          <a:p>
            <a:pPr marR="0" lv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tabLst>
                <a:tab pos="698500" algn="l"/>
              </a:tabLst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Repetition </a:t>
            </a:r>
          </a:p>
          <a:p>
            <a:pPr marR="0" lv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tabLst>
                <a:tab pos="698500" algn="l"/>
              </a:tabLst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Membership </a:t>
            </a:r>
          </a:p>
          <a:p>
            <a:pPr marR="0" lv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tabLst>
                <a:tab pos="698500" algn="l"/>
              </a:tabLst>
            </a:pPr>
            <a:endParaRPr lang="en-US" sz="2400" b="1" dirty="0" smtClean="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0" lv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tabLst>
                <a:tab pos="698500" algn="l"/>
              </a:tabLst>
            </a:pPr>
            <a:endParaRPr lang="en-US" sz="24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0" lv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tabLst>
                <a:tab pos="698500" algn="l"/>
              </a:tabLst>
            </a:pPr>
            <a:r>
              <a:rPr lang="en-US" sz="4400" b="1" dirty="0" smtClean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                   Live Examples …….</a:t>
            </a:r>
            <a:endParaRPr lang="en-US" sz="4400" b="1" dirty="0"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2" descr="Python Tutorial: A Tutori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979" y="1838991"/>
            <a:ext cx="4954137" cy="326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24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Python St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879"/>
            <a:ext cx="9575074" cy="633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62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 descr="Python St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398" y="182880"/>
            <a:ext cx="7172688" cy="657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46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Python interpreter and interactive mode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Python interpreter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It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reads and interprets Python scripts or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commands by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converting them into machine-readable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instructions, so that the computer can execute.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It allows developers to interactively run Python code </a:t>
            </a: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line by line (Interpreter takes single instruction as input).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28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Python St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914" y="169818"/>
            <a:ext cx="7393577" cy="643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76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list in Python is used to store the sequence of various types of data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/>
              <a:t>L1 = ["John", 102, "USA"]    </a:t>
            </a:r>
          </a:p>
          <a:p>
            <a:pPr marL="0" indent="0">
              <a:buNone/>
            </a:pPr>
            <a:r>
              <a:rPr lang="en-US" dirty="0"/>
              <a:t>L2 = [1, 2, 3, 4, 5, 6]   </a:t>
            </a:r>
          </a:p>
          <a:p>
            <a:r>
              <a:rPr lang="en-US" dirty="0" smtClean="0"/>
              <a:t>The </a:t>
            </a:r>
            <a:r>
              <a:rPr lang="en-US" dirty="0"/>
              <a:t>items in the list are separated with the comma (,) and enclosed with the square brackets </a:t>
            </a:r>
            <a:r>
              <a:rPr lang="en-US" dirty="0" smtClean="0"/>
              <a:t>[].</a:t>
            </a:r>
          </a:p>
          <a:p>
            <a:r>
              <a:rPr lang="en-US" dirty="0"/>
              <a:t>Python lists are mutable type it means that we can modify its element after it created. </a:t>
            </a:r>
          </a:p>
          <a:p>
            <a:r>
              <a:rPr lang="en-US" dirty="0" smtClean="0"/>
              <a:t>However</a:t>
            </a:r>
            <a:r>
              <a:rPr lang="en-US" dirty="0"/>
              <a:t>, Python consists of six data-types </a:t>
            </a:r>
            <a:endParaRPr lang="en-US" dirty="0" smtClean="0"/>
          </a:p>
          <a:p>
            <a:r>
              <a:rPr lang="en-US" dirty="0" smtClean="0"/>
              <a:t>They </a:t>
            </a:r>
            <a:r>
              <a:rPr lang="en-US" dirty="0"/>
              <a:t>are capable to store the </a:t>
            </a:r>
            <a:r>
              <a:rPr lang="en-US" dirty="0" smtClean="0"/>
              <a:t>sequences.</a:t>
            </a:r>
          </a:p>
          <a:p>
            <a:r>
              <a:rPr lang="en-US" dirty="0" smtClean="0"/>
              <a:t>But </a:t>
            </a:r>
            <a:r>
              <a:rPr lang="en-US" dirty="0"/>
              <a:t>the most common and reliable type is the list.</a:t>
            </a:r>
          </a:p>
        </p:txBody>
      </p:sp>
    </p:spTree>
    <p:extLst>
      <p:ext uri="{BB962C8B-B14F-4D97-AF65-F5344CB8AC3E}">
        <p14:creationId xmlns:p14="http://schemas.microsoft.com/office/powerpoint/2010/main" val="350782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print</a:t>
            </a:r>
            <a:r>
              <a:rPr lang="en-US" dirty="0"/>
              <a:t>(type(L1)) </a:t>
            </a:r>
            <a:endParaRPr lang="en-US" dirty="0" smtClean="0"/>
          </a:p>
          <a:p>
            <a:r>
              <a:rPr lang="en-US" dirty="0"/>
              <a:t> </a:t>
            </a:r>
          </a:p>
          <a:p>
            <a:r>
              <a:rPr lang="en-US" b="1" dirty="0"/>
              <a:t>print</a:t>
            </a:r>
            <a:r>
              <a:rPr lang="en-US" dirty="0"/>
              <a:t>(type(L2</a:t>
            </a:r>
            <a:r>
              <a:rPr lang="en-US" dirty="0" smtClean="0"/>
              <a:t>))</a:t>
            </a:r>
          </a:p>
          <a:p>
            <a:endParaRPr lang="en-US" dirty="0"/>
          </a:p>
          <a:p>
            <a:r>
              <a:rPr lang="en-US" dirty="0" smtClean="0"/>
              <a:t>&lt;class ‘list’&gt;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81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Lists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lists are ordered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/>
              <a:t>a = [1,2,"Peter",4.50,"Ricky",5,6]  </a:t>
            </a:r>
          </a:p>
          <a:p>
            <a:pPr marL="0" indent="0">
              <a:buNone/>
            </a:pPr>
            <a:r>
              <a:rPr lang="en-US" dirty="0"/>
              <a:t>b = [1,2,5,"Peter",4.50,"Ricky",6]  </a:t>
            </a:r>
          </a:p>
          <a:p>
            <a:pPr marL="0" indent="0">
              <a:buNone/>
            </a:pPr>
            <a:r>
              <a:rPr lang="en-US" dirty="0"/>
              <a:t>a ==b  </a:t>
            </a:r>
            <a:r>
              <a:rPr lang="en-US" dirty="0" smtClean="0"/>
              <a:t>This results in False. Why?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element of the list can access by index.</a:t>
            </a:r>
          </a:p>
          <a:p>
            <a:r>
              <a:rPr lang="en-US" dirty="0"/>
              <a:t>The lists are the mutable type.</a:t>
            </a:r>
          </a:p>
          <a:p>
            <a:r>
              <a:rPr lang="en-US" dirty="0" smtClean="0"/>
              <a:t>A </a:t>
            </a:r>
            <a:r>
              <a:rPr lang="en-US" dirty="0"/>
              <a:t>list can store the number of various elements.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51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LISTS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773942" y="1590797"/>
            <a:ext cx="10644116" cy="4375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698500" algn="l"/>
              </a:tabLst>
            </a:pPr>
            <a:endParaRPr lang="en-US" sz="24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marR="0" lvl="0" indent="-34290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698500" algn="l"/>
              </a:tabLst>
            </a:pP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Lists and Operations</a:t>
            </a:r>
          </a:p>
          <a:p>
            <a:pPr marR="0" lv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tabLst>
                <a:tab pos="698500" algn="l"/>
              </a:tabLst>
            </a:pPr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lang="en-US" sz="2800" b="1" dirty="0" smtClean="0">
                <a:solidFill>
                  <a:srgbClr val="D1054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Indexing</a:t>
            </a:r>
          </a:p>
          <a:p>
            <a:pPr marR="0" lv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tabLst>
                <a:tab pos="698500" algn="l"/>
              </a:tabLst>
            </a:pPr>
            <a:r>
              <a:rPr lang="en-US" sz="2800" b="1" dirty="0">
                <a:solidFill>
                  <a:srgbClr val="D1054E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lang="en-US" sz="2800" b="1" dirty="0" smtClean="0">
                <a:solidFill>
                  <a:srgbClr val="D1054E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Concatenation </a:t>
            </a:r>
          </a:p>
          <a:p>
            <a:pPr marR="0" lv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tabLst>
                <a:tab pos="698500" algn="l"/>
              </a:tabLst>
            </a:pPr>
            <a:r>
              <a:rPr lang="en-US" sz="2800" b="1" dirty="0" smtClean="0">
                <a:solidFill>
                  <a:srgbClr val="D1054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Slicing</a:t>
            </a:r>
          </a:p>
          <a:p>
            <a:pPr marR="0" lv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tabLst>
                <a:tab pos="698500" algn="l"/>
              </a:tabLst>
            </a:pPr>
            <a:r>
              <a:rPr lang="en-US" sz="2800" b="1" dirty="0">
                <a:solidFill>
                  <a:srgbClr val="D1054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lang="en-US" sz="2800" b="1" dirty="0" smtClean="0">
                <a:solidFill>
                  <a:srgbClr val="D1054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Repetition </a:t>
            </a:r>
          </a:p>
          <a:p>
            <a:pPr marR="0" lv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tabLst>
                <a:tab pos="698500" algn="l"/>
              </a:tabLst>
            </a:pPr>
            <a:r>
              <a:rPr lang="en-US" sz="2800" b="1" dirty="0">
                <a:solidFill>
                  <a:srgbClr val="D1054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lang="en-US" sz="2800" b="1" dirty="0" smtClean="0">
                <a:solidFill>
                  <a:srgbClr val="D1054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Membership </a:t>
            </a:r>
          </a:p>
          <a:p>
            <a:pPr marR="0" lv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tabLst>
                <a:tab pos="698500" algn="l"/>
              </a:tabLst>
            </a:pPr>
            <a:r>
              <a:rPr lang="en-US" sz="2800" b="1" dirty="0">
                <a:solidFill>
                  <a:srgbClr val="D1054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lang="en-US" sz="2800" b="1" dirty="0" smtClean="0">
                <a:solidFill>
                  <a:srgbClr val="D1054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Updation-Deletion and Insertion</a:t>
            </a:r>
          </a:p>
          <a:p>
            <a:pPr marR="0" lv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tabLst>
                <a:tab pos="698500" algn="l"/>
              </a:tabLst>
            </a:pPr>
            <a:endParaRPr lang="en-US" sz="24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0" lv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tabLst>
                <a:tab pos="698500" algn="l"/>
              </a:tabLst>
            </a:pPr>
            <a:r>
              <a:rPr lang="en-US" sz="4400" b="1" dirty="0" smtClean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                   </a:t>
            </a:r>
            <a:r>
              <a:rPr lang="en-US" sz="4400" b="1" dirty="0" smtClean="0">
                <a:solidFill>
                  <a:srgbClr val="B28D0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Live Examples …….</a:t>
            </a:r>
            <a:endParaRPr lang="en-US" sz="4400" b="1" dirty="0">
              <a:solidFill>
                <a:srgbClr val="B28D0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3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107" t="17233" r="27177" b="580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list_varible</a:t>
            </a:r>
            <a:r>
              <a:rPr lang="en-US" dirty="0"/>
              <a:t>(</a:t>
            </a:r>
            <a:r>
              <a:rPr lang="en-US" dirty="0" err="1"/>
              <a:t>start:stop:step</a:t>
            </a:r>
            <a:r>
              <a:rPr lang="en-US" dirty="0"/>
              <a:t>) </a:t>
            </a:r>
            <a:endParaRPr lang="en-US" dirty="0" smtClean="0"/>
          </a:p>
          <a:p>
            <a:r>
              <a:rPr lang="en-US" dirty="0"/>
              <a:t>The </a:t>
            </a:r>
            <a:r>
              <a:rPr lang="en-US" b="1" dirty="0"/>
              <a:t>start</a:t>
            </a:r>
            <a:r>
              <a:rPr lang="en-US" dirty="0"/>
              <a:t> denotes the starting index position of the list.</a:t>
            </a:r>
          </a:p>
          <a:p>
            <a:r>
              <a:rPr lang="en-US" dirty="0"/>
              <a:t>The </a:t>
            </a:r>
            <a:r>
              <a:rPr lang="en-US" b="1" dirty="0"/>
              <a:t>stop</a:t>
            </a:r>
            <a:r>
              <a:rPr lang="en-US" dirty="0"/>
              <a:t> denotes the last index position of the list.</a:t>
            </a:r>
          </a:p>
          <a:p>
            <a:r>
              <a:rPr lang="en-US" dirty="0"/>
              <a:t>The </a:t>
            </a:r>
            <a:r>
              <a:rPr lang="en-US" b="1" dirty="0"/>
              <a:t>step</a:t>
            </a:r>
            <a:r>
              <a:rPr lang="en-US" dirty="0"/>
              <a:t> is used to skip the nth element within a </a:t>
            </a:r>
            <a:r>
              <a:rPr lang="en-US" b="1" dirty="0" err="1"/>
              <a:t>start:stop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00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list = [1,2,3,4,5,6,7]  </a:t>
            </a:r>
          </a:p>
          <a:p>
            <a:pPr marL="0" indent="0">
              <a:buNone/>
            </a:pPr>
            <a:r>
              <a:rPr lang="en-US" b="1" dirty="0"/>
              <a:t>print</a:t>
            </a:r>
            <a:r>
              <a:rPr lang="en-US" dirty="0"/>
              <a:t>(list[0])  </a:t>
            </a:r>
          </a:p>
          <a:p>
            <a:pPr marL="0" indent="0">
              <a:buNone/>
            </a:pPr>
            <a:r>
              <a:rPr lang="en-US" b="1" dirty="0"/>
              <a:t>print</a:t>
            </a:r>
            <a:r>
              <a:rPr lang="en-US" dirty="0"/>
              <a:t>(list[1])  </a:t>
            </a:r>
          </a:p>
          <a:p>
            <a:pPr marL="0" indent="0">
              <a:buNone/>
            </a:pPr>
            <a:r>
              <a:rPr lang="en-US" b="1" dirty="0"/>
              <a:t>print</a:t>
            </a:r>
            <a:r>
              <a:rPr lang="en-US" dirty="0"/>
              <a:t>(list[2])  </a:t>
            </a:r>
          </a:p>
          <a:p>
            <a:pPr marL="0" indent="0">
              <a:buNone/>
            </a:pPr>
            <a:r>
              <a:rPr lang="en-US" b="1" dirty="0"/>
              <a:t>print</a:t>
            </a:r>
            <a:r>
              <a:rPr lang="en-US" dirty="0"/>
              <a:t>(list[3])  </a:t>
            </a:r>
          </a:p>
          <a:p>
            <a:pPr marL="0" indent="0">
              <a:buNone/>
            </a:pPr>
            <a:r>
              <a:rPr lang="en-US" dirty="0"/>
              <a:t># Slicing the elements  </a:t>
            </a:r>
          </a:p>
          <a:p>
            <a:pPr marL="0" indent="0">
              <a:buNone/>
            </a:pPr>
            <a:r>
              <a:rPr lang="en-US" b="1" dirty="0"/>
              <a:t>print</a:t>
            </a:r>
            <a:r>
              <a:rPr lang="en-US" dirty="0"/>
              <a:t>(list[0:6])  </a:t>
            </a:r>
          </a:p>
          <a:p>
            <a:pPr marL="0" indent="0">
              <a:buNone/>
            </a:pPr>
            <a:r>
              <a:rPr lang="en-US" b="1" dirty="0" smtClean="0"/>
              <a:t>print</a:t>
            </a:r>
            <a:r>
              <a:rPr lang="en-US" dirty="0" smtClean="0"/>
              <a:t>(list</a:t>
            </a:r>
            <a:r>
              <a:rPr lang="en-US" dirty="0"/>
              <a:t>[:])  </a:t>
            </a:r>
          </a:p>
          <a:p>
            <a:pPr marL="0" indent="0">
              <a:buNone/>
            </a:pPr>
            <a:r>
              <a:rPr lang="en-US" b="1" dirty="0"/>
              <a:t>print</a:t>
            </a:r>
            <a:r>
              <a:rPr lang="en-US" dirty="0"/>
              <a:t>(list[2:5])  </a:t>
            </a:r>
          </a:p>
          <a:p>
            <a:pPr marL="0" indent="0">
              <a:buNone/>
            </a:pPr>
            <a:r>
              <a:rPr lang="en-US" b="1" dirty="0"/>
              <a:t>print</a:t>
            </a:r>
            <a:r>
              <a:rPr lang="en-US" dirty="0"/>
              <a:t>(list[1:6:2])  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508" t="29197" r="64123" b="31518"/>
          <a:stretch/>
        </p:blipFill>
        <p:spPr>
          <a:xfrm>
            <a:off x="6270172" y="1460568"/>
            <a:ext cx="4325982" cy="508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4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Unlike other languages, Python provides the flexibility to use the negative indexing also.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negative indices are counted from the right.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last element (rightmost) of the list has the index -1; </a:t>
            </a:r>
            <a:endParaRPr lang="en-US" dirty="0" smtClean="0"/>
          </a:p>
          <a:p>
            <a:r>
              <a:rPr lang="en-US" dirty="0" smtClean="0"/>
              <a:t>its </a:t>
            </a:r>
            <a:r>
              <a:rPr lang="en-US" dirty="0"/>
              <a:t>adjacent left element is present at the index -2 and so on until the left-most elements are encountered.</a:t>
            </a:r>
          </a:p>
        </p:txBody>
      </p:sp>
    </p:spTree>
    <p:extLst>
      <p:ext uri="{BB962C8B-B14F-4D97-AF65-F5344CB8AC3E}">
        <p14:creationId xmlns:p14="http://schemas.microsoft.com/office/powerpoint/2010/main" val="192991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408" t="15446" r="26875" b="508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24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Python interpreter and interactive mode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Compiler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To translate a program written in a high-level language into a low-level language all at once, in preparation for later execution. 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Compiler takes entire program as input.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07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List values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92776"/>
            <a:ext cx="10515600" cy="574765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Lists </a:t>
            </a:r>
            <a:r>
              <a:rPr lang="en-US" dirty="0"/>
              <a:t>are the most versatile data structures in Python since they are mutable, and their values can be updated by using the slice and assignment operator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/>
              <a:t>list = [1, 2, 3, 4, 5, 6]     </a:t>
            </a:r>
          </a:p>
          <a:p>
            <a:pPr marL="0" indent="0">
              <a:buNone/>
            </a:pPr>
            <a:r>
              <a:rPr lang="en-US" b="1" dirty="0"/>
              <a:t>print</a:t>
            </a:r>
            <a:r>
              <a:rPr lang="en-US" dirty="0"/>
              <a:t>(list)  </a:t>
            </a:r>
          </a:p>
          <a:p>
            <a:pPr marL="0" indent="0">
              <a:buNone/>
            </a:pPr>
            <a:r>
              <a:rPr lang="en-US" dirty="0"/>
              <a:t>list[2] = 10   </a:t>
            </a:r>
          </a:p>
          <a:p>
            <a:pPr marL="0" indent="0">
              <a:buNone/>
            </a:pPr>
            <a:r>
              <a:rPr lang="en-US" b="1" dirty="0"/>
              <a:t>print</a:t>
            </a:r>
            <a:r>
              <a:rPr lang="en-US" dirty="0"/>
              <a:t>(list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/>
              <a:t>list[1:3] = [89, 78]     </a:t>
            </a:r>
          </a:p>
          <a:p>
            <a:pPr marL="0" indent="0">
              <a:buNone/>
            </a:pPr>
            <a:r>
              <a:rPr lang="en-US" b="1" dirty="0"/>
              <a:t>print</a:t>
            </a:r>
            <a:r>
              <a:rPr lang="en-US" dirty="0"/>
              <a:t>(list)  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list[-1] = 25  </a:t>
            </a:r>
          </a:p>
          <a:p>
            <a:pPr marL="0" indent="0">
              <a:buNone/>
            </a:pPr>
            <a:r>
              <a:rPr lang="en-US" b="1" dirty="0"/>
              <a:t>print</a:t>
            </a:r>
            <a:r>
              <a:rPr lang="en-US" dirty="0"/>
              <a:t>(list)  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7089491" y="2222587"/>
            <a:ext cx="4264309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[1, 2, 3, 4, 5, 6]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[1, 2, 10, 4, 5, 6]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[1, 89, 78, 4, 5, 6]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[1, 89, 78, 4, 5, 25]</a:t>
            </a:r>
            <a:r>
              <a:rPr kumimoji="0" lang="en-US" altLang="en-US" sz="36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rPr>
              <a:t> </a:t>
            </a:r>
            <a:endParaRPr kumimoji="0" lang="en-US" altLang="en-US" sz="36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06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609" t="14911" r="27478" b="72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25989" y="112991"/>
            <a:ext cx="368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l1 = [1, 2, 3, 4]  l2 = [5, 6, 7, 8]</a:t>
            </a:r>
          </a:p>
        </p:txBody>
      </p:sp>
    </p:spTree>
    <p:extLst>
      <p:ext uri="{BB962C8B-B14F-4D97-AF65-F5344CB8AC3E}">
        <p14:creationId xmlns:p14="http://schemas.microsoft.com/office/powerpoint/2010/main" val="131082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TUPLES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838200" y="1690688"/>
            <a:ext cx="10515600" cy="3745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76200" lvl="0" indent="-342900" algn="just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533400" algn="l"/>
              </a:tabLst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A tuple is same as list, except that the set of elements is </a:t>
            </a:r>
            <a:r>
              <a:rPr lang="en-US" sz="2400" b="1" u="sng" dirty="0">
                <a:solidFill>
                  <a:srgbClr val="D1054E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enclosed in parentheses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instead of square brackets.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ts val="20"/>
              </a:lnSpc>
            </a:pPr>
            <a:r>
              <a:rPr lang="en-US" sz="2400" dirty="0">
                <a:latin typeface="Wingdings" panose="05000000000000000000" pitchFamily="2" charset="2"/>
                <a:ea typeface="Wingdings" panose="05000000000000000000" pitchFamily="2" charset="2"/>
                <a:cs typeface="Wingdings" panose="05000000000000000000" pitchFamily="2" charset="2"/>
              </a:rPr>
              <a:t> 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76200" lvl="0" indent="-342900" algn="just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533400" algn="l"/>
              </a:tabLst>
            </a:pPr>
            <a:r>
              <a:rPr lang="en-US" sz="2400" b="1" dirty="0" smtClean="0">
                <a:solidFill>
                  <a:srgbClr val="D1054E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Tuple is an immutable list</a:t>
            </a: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. i.e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. once a tuple has been created, you can't add</a:t>
            </a:r>
            <a:r>
              <a:rPr lang="en-US" sz="2400" b="1" dirty="0">
                <a:highlight>
                  <a:srgbClr val="D3D3D3"/>
                </a:highlight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elements to a tuple or remove elements from the tuple.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ts val="5"/>
              </a:lnSpc>
            </a:pPr>
            <a:r>
              <a:rPr lang="en-US" sz="2400" dirty="0">
                <a:latin typeface="Wingdings" panose="05000000000000000000" pitchFamily="2" charset="2"/>
                <a:ea typeface="Wingdings" panose="05000000000000000000" pitchFamily="2" charset="2"/>
                <a:cs typeface="Wingdings" panose="05000000000000000000" pitchFamily="2" charset="2"/>
              </a:rPr>
              <a:t> 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0" lvl="0" algn="just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tabLst>
                <a:tab pos="533400" algn="l"/>
              </a:tabLst>
            </a:pPr>
            <a:endParaRPr lang="en-US" sz="2400" dirty="0" smtClean="0"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R="0" lvl="0" algn="just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tabLst>
                <a:tab pos="533400" algn="l"/>
              </a:tabLst>
            </a:pPr>
            <a:r>
              <a:rPr lang="en-US" sz="2400" b="1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Benefit </a:t>
            </a: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of Tuple:</a:t>
            </a:r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ts val="20"/>
              </a:lnSpc>
            </a:pPr>
            <a:r>
              <a:rPr lang="en-US" sz="2400" dirty="0">
                <a:latin typeface="Wingdings" panose="05000000000000000000" pitchFamily="2" charset="2"/>
                <a:ea typeface="Wingdings" panose="05000000000000000000" pitchFamily="2" charset="2"/>
                <a:cs typeface="Wingdings" panose="05000000000000000000" pitchFamily="2" charset="2"/>
              </a:rPr>
              <a:t> 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533400" algn="l"/>
              </a:tabLst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Tuples are faster than lists.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533400" algn="l"/>
              </a:tabLst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If the user wants to protect the data from accidental changes, tuple can be used.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533400" algn="l"/>
              </a:tabLst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Tuples can be used as keys in dictionaries, while lists can't.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5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TUPLES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709684" y="1838991"/>
            <a:ext cx="10644116" cy="4375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698500" algn="l"/>
              </a:tabLst>
            </a:pPr>
            <a:endParaRPr lang="en-US" sz="24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marR="0" lvl="0" indent="-34290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698500" algn="l"/>
              </a:tabLst>
            </a:pP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Tuples and Operations</a:t>
            </a:r>
          </a:p>
          <a:p>
            <a:pPr marR="0" lv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tabLst>
                <a:tab pos="698500" algn="l"/>
              </a:tabLst>
            </a:pPr>
            <a:endParaRPr lang="en-US" sz="2400" b="1" dirty="0">
              <a:solidFill>
                <a:schemeClr val="accent2">
                  <a:lumMod val="75000"/>
                </a:schemeClr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R="0" lv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tabLst>
                <a:tab pos="698500" algn="l"/>
              </a:tabLst>
            </a:pP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lang="en-US" sz="2400" b="1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Indexing</a:t>
            </a:r>
          </a:p>
          <a:p>
            <a:pPr marR="0" lv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tabLst>
                <a:tab pos="698500" algn="l"/>
              </a:tabLst>
            </a:pPr>
            <a:r>
              <a:rPr lang="en-US" sz="24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lang="en-US" sz="2400" b="1" dirty="0" smtClean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Concatenation </a:t>
            </a:r>
          </a:p>
          <a:p>
            <a:pPr marR="0" lv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tabLst>
                <a:tab pos="698500" algn="l"/>
              </a:tabLst>
            </a:pPr>
            <a:r>
              <a:rPr lang="en-US" sz="2400" b="1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Slicing</a:t>
            </a:r>
          </a:p>
          <a:p>
            <a:pPr marR="0" lv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tabLst>
                <a:tab pos="698500" algn="l"/>
              </a:tabLst>
            </a:pP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lang="en-US" sz="2400" b="1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Repetition </a:t>
            </a:r>
          </a:p>
          <a:p>
            <a:pPr marR="0" lv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tabLst>
                <a:tab pos="698500" algn="l"/>
              </a:tabLst>
            </a:pPr>
            <a:r>
              <a:rPr lang="en-US" sz="2400" b="1" dirty="0">
                <a:solidFill>
                  <a:srgbClr val="D1054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	</a:t>
            </a:r>
            <a:endParaRPr lang="en-US" sz="2400" b="1" dirty="0" smtClean="0">
              <a:solidFill>
                <a:srgbClr val="D1054E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R="0" lv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tabLst>
                <a:tab pos="698500" algn="l"/>
              </a:tabLst>
            </a:pPr>
            <a:endParaRPr lang="en-US" sz="2400" b="1" dirty="0" smtClean="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0" lv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tabLst>
                <a:tab pos="698500" algn="l"/>
              </a:tabLst>
            </a:pPr>
            <a:endParaRPr lang="en-US" sz="24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0" lv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tabLst>
                <a:tab pos="698500" algn="l"/>
              </a:tabLst>
            </a:pPr>
            <a:r>
              <a:rPr lang="en-US" sz="4400" b="1" dirty="0" smtClean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                   </a:t>
            </a:r>
            <a:r>
              <a:rPr lang="en-US" sz="4400" b="1" dirty="0" smtClean="0">
                <a:solidFill>
                  <a:srgbClr val="B28D0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Live Examples …….</a:t>
            </a:r>
            <a:endParaRPr lang="en-US" sz="4400" b="1" dirty="0">
              <a:solidFill>
                <a:srgbClr val="B28D0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93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T1 = (101, "Peter", 22)    </a:t>
            </a:r>
          </a:p>
          <a:p>
            <a:pPr marL="0" indent="0">
              <a:buNone/>
            </a:pPr>
            <a:r>
              <a:rPr lang="fr-FR" dirty="0"/>
              <a:t>T2 = ("Apple", "Banana", "Orange")     </a:t>
            </a:r>
          </a:p>
          <a:p>
            <a:pPr marL="0" indent="0">
              <a:buNone/>
            </a:pPr>
            <a:r>
              <a:rPr lang="fr-FR" dirty="0"/>
              <a:t>T3 = 10,20,30,40,50  </a:t>
            </a:r>
          </a:p>
          <a:p>
            <a:pPr marL="0" indent="0">
              <a:buNone/>
            </a:pPr>
            <a:r>
              <a:rPr lang="fr-FR" dirty="0"/>
              <a:t>  </a:t>
            </a:r>
          </a:p>
          <a:p>
            <a:pPr marL="0" indent="0">
              <a:buNone/>
            </a:pPr>
            <a:r>
              <a:rPr lang="fr-FR" dirty="0" err="1"/>
              <a:t>print</a:t>
            </a:r>
            <a:r>
              <a:rPr lang="fr-FR" dirty="0"/>
              <a:t>(type(T1))  </a:t>
            </a:r>
          </a:p>
          <a:p>
            <a:pPr marL="0" indent="0">
              <a:buNone/>
            </a:pPr>
            <a:r>
              <a:rPr lang="fr-FR" dirty="0" err="1"/>
              <a:t>print</a:t>
            </a:r>
            <a:r>
              <a:rPr lang="fr-FR" dirty="0"/>
              <a:t>(type(T2))  </a:t>
            </a:r>
          </a:p>
          <a:p>
            <a:pPr marL="0" indent="0">
              <a:buNone/>
            </a:pPr>
            <a:r>
              <a:rPr lang="fr-FR" dirty="0" err="1"/>
              <a:t>print</a:t>
            </a:r>
            <a:r>
              <a:rPr lang="fr-FR" dirty="0"/>
              <a:t>(type(T3))  </a:t>
            </a:r>
          </a:p>
          <a:p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223098" y="3822547"/>
            <a:ext cx="287290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&lt;class 'tuple'&gt;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&lt;class 'tuple'&gt;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&lt;class 'tuple'&gt;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86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Empty Tuple</a:t>
            </a:r>
          </a:p>
          <a:p>
            <a:pPr marL="0" indent="0">
              <a:buNone/>
            </a:pPr>
            <a:r>
              <a:rPr lang="en-US" dirty="0" smtClean="0"/>
              <a:t>T4 </a:t>
            </a:r>
            <a:r>
              <a:rPr lang="en-US" dirty="0"/>
              <a:t>= </a:t>
            </a:r>
            <a:r>
              <a:rPr lang="en-US" dirty="0" smtClean="0"/>
              <a:t>()</a:t>
            </a:r>
          </a:p>
          <a:p>
            <a:r>
              <a:rPr lang="en-US" dirty="0"/>
              <a:t>Creating a tuple with single element is slightly different. We will need to put comma after the element to declare the tuple.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tup1</a:t>
            </a:r>
            <a:r>
              <a:rPr lang="en-US" dirty="0"/>
              <a:t> = ("</a:t>
            </a:r>
            <a:r>
              <a:rPr lang="en-US" dirty="0" err="1"/>
              <a:t>JavaTpoint</a:t>
            </a:r>
            <a:r>
              <a:rPr lang="en-US" dirty="0"/>
              <a:t>")  </a:t>
            </a:r>
          </a:p>
          <a:p>
            <a:pPr marL="0" indent="0">
              <a:buNone/>
            </a:pPr>
            <a:r>
              <a:rPr lang="en-US" dirty="0"/>
              <a:t>print(type(tup1))  </a:t>
            </a:r>
          </a:p>
          <a:p>
            <a:pPr marL="0" indent="0">
              <a:buNone/>
            </a:pPr>
            <a:r>
              <a:rPr lang="en-US" dirty="0"/>
              <a:t>#Creating a tuple with single element   </a:t>
            </a:r>
          </a:p>
          <a:p>
            <a:pPr marL="0" indent="0">
              <a:buNone/>
            </a:pPr>
            <a:r>
              <a:rPr lang="en-US" dirty="0"/>
              <a:t>tup2 = ("</a:t>
            </a:r>
            <a:r>
              <a:rPr lang="en-US" dirty="0" err="1"/>
              <a:t>JavaTpoint</a:t>
            </a:r>
            <a:r>
              <a:rPr lang="en-US" dirty="0"/>
              <a:t>",)  </a:t>
            </a:r>
          </a:p>
          <a:p>
            <a:pPr marL="0" indent="0">
              <a:buNone/>
            </a:pPr>
            <a:r>
              <a:rPr lang="en-US" dirty="0"/>
              <a:t>print(type(tup2))  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622111" y="3709282"/>
            <a:ext cx="4187365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&lt;class '</a:t>
            </a:r>
            <a:r>
              <a:rPr kumimoji="0" lang="en-US" altLang="en-US" sz="48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str</a:t>
            </a:r>
            <a:r>
              <a:rPr kumimoji="0" lang="en-US" altLang="en-US" sz="4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'&gt;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4800" dirty="0">
              <a:solidFill>
                <a:srgbClr val="FF0000"/>
              </a:solidFill>
              <a:latin typeface="Arial Unicode MS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&lt;class 'tuple'&gt;</a:t>
            </a:r>
            <a:r>
              <a:rPr kumimoji="0" lang="en-US" altLang="en-US" sz="4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rPr>
              <a:t> </a:t>
            </a:r>
            <a:endParaRPr kumimoji="0" lang="en-US" altLang="en-US" sz="4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25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tuple1 = (10, 20, 30, 40, 50, 60)    </a:t>
            </a:r>
          </a:p>
          <a:p>
            <a:pPr marL="0" indent="0">
              <a:buNone/>
            </a:pPr>
            <a:r>
              <a:rPr lang="en-US" dirty="0"/>
              <a:t>print(tuple1)    </a:t>
            </a:r>
          </a:p>
          <a:p>
            <a:pPr marL="0" indent="0">
              <a:buNone/>
            </a:pPr>
            <a:r>
              <a:rPr lang="en-US" dirty="0"/>
              <a:t>count = 0    </a:t>
            </a:r>
          </a:p>
          <a:p>
            <a:pPr marL="0" indent="0">
              <a:buNone/>
            </a:pPr>
            <a:r>
              <a:rPr lang="en-US" b="1" dirty="0"/>
              <a:t>for</a:t>
            </a:r>
            <a:r>
              <a:rPr lang="en-US" dirty="0"/>
              <a:t> </a:t>
            </a:r>
            <a:r>
              <a:rPr lang="en-US" dirty="0" err="1"/>
              <a:t>i</a:t>
            </a:r>
            <a:r>
              <a:rPr lang="en-US" dirty="0"/>
              <a:t> in tuple1:    </a:t>
            </a:r>
          </a:p>
          <a:p>
            <a:pPr marL="0" indent="0">
              <a:buNone/>
            </a:pPr>
            <a:r>
              <a:rPr lang="en-US" dirty="0"/>
              <a:t>    print("tuple1[%d] = %d"%(count, </a:t>
            </a:r>
            <a:r>
              <a:rPr lang="en-US" dirty="0" err="1"/>
              <a:t>i</a:t>
            </a:r>
            <a:r>
              <a:rPr lang="en-US" dirty="0"/>
              <a:t>))   </a:t>
            </a:r>
          </a:p>
          <a:p>
            <a:pPr marL="0" indent="0">
              <a:buNone/>
            </a:pPr>
            <a:r>
              <a:rPr lang="en-US" dirty="0"/>
              <a:t>    count = count+1  </a:t>
            </a:r>
          </a:p>
          <a:p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831703" y="2357951"/>
            <a:ext cx="5521063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(10, 20, 30, 40, 50, 60)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tuple1[0] = 10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tuple1[1] = 20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tuple1[2] = 30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tuple1[3] = 40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tuple1[4] = 50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tuple1[5] = 60</a:t>
            </a:r>
            <a:r>
              <a: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35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tuple1 = tuple(input("Enter the tuple elements ..."))  </a:t>
            </a:r>
          </a:p>
          <a:p>
            <a:pPr marL="0" indent="0">
              <a:buNone/>
            </a:pPr>
            <a:r>
              <a:rPr lang="en-US" dirty="0"/>
              <a:t>print(tuple1)    </a:t>
            </a:r>
          </a:p>
          <a:p>
            <a:pPr marL="0" indent="0">
              <a:buNone/>
            </a:pPr>
            <a:r>
              <a:rPr lang="en-US" dirty="0"/>
              <a:t>count = 0    </a:t>
            </a:r>
          </a:p>
          <a:p>
            <a:pPr marL="0" indent="0">
              <a:buNone/>
            </a:pPr>
            <a:r>
              <a:rPr lang="en-US" b="1" dirty="0"/>
              <a:t>for</a:t>
            </a:r>
            <a:r>
              <a:rPr lang="en-US" dirty="0"/>
              <a:t> </a:t>
            </a:r>
            <a:r>
              <a:rPr lang="en-US" dirty="0" err="1"/>
              <a:t>i</a:t>
            </a:r>
            <a:r>
              <a:rPr lang="en-US" dirty="0"/>
              <a:t> in tuple1:    </a:t>
            </a:r>
          </a:p>
          <a:p>
            <a:pPr marL="0" indent="0">
              <a:buNone/>
            </a:pPr>
            <a:r>
              <a:rPr lang="en-US" dirty="0"/>
              <a:t>    print("tuple1[%d] = %s"%(count, </a:t>
            </a:r>
            <a:r>
              <a:rPr lang="en-US" dirty="0" err="1"/>
              <a:t>i</a:t>
            </a:r>
            <a:r>
              <a:rPr lang="en-US" dirty="0"/>
              <a:t>))   </a:t>
            </a:r>
          </a:p>
          <a:p>
            <a:pPr marL="0" indent="0">
              <a:buNone/>
            </a:pPr>
            <a:r>
              <a:rPr lang="en-US" dirty="0"/>
              <a:t>    count = count+1  </a:t>
            </a:r>
          </a:p>
          <a:p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481959" y="2333685"/>
            <a:ext cx="5080237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Enter the tuple elements ...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123456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('1', '2', '3', '4', '5', '6')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tuple1[0] = 1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tuple1[1] = 2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tuple1[2] = 3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tuple1[3] = 4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tuple1[4] = 5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tuple1[5] = 6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39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 indexing and slicing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indexing and slicing in the tuple are similar to lists. The indexing in the tuple starts from 0 and goes to length(tuple) - 1.</a:t>
            </a:r>
          </a:p>
          <a:p>
            <a:r>
              <a:rPr lang="en-US" dirty="0"/>
              <a:t>The items in the tuple can be accessed by using the index [] operator. </a:t>
            </a:r>
            <a:endParaRPr lang="en-US" dirty="0" smtClean="0"/>
          </a:p>
          <a:p>
            <a:r>
              <a:rPr lang="en-US" dirty="0" smtClean="0"/>
              <a:t>Python </a:t>
            </a:r>
            <a:r>
              <a:rPr lang="en-US" dirty="0"/>
              <a:t>also allows us to use the colon operator to access multiple items in the tuple.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83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806" t="17411" r="39424" b="19017"/>
          <a:stretch/>
        </p:blipFill>
        <p:spPr>
          <a:xfrm>
            <a:off x="418012" y="365125"/>
            <a:ext cx="10424160" cy="583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43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mg.brainkart.com/imagebk36/M13REah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453481"/>
            <a:ext cx="68580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7715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Python interpreter and interactive mode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23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tuple = (1,2,3,4,5,6,7)  </a:t>
            </a:r>
          </a:p>
          <a:p>
            <a:pPr marL="0" indent="0">
              <a:buNone/>
            </a:pPr>
            <a:r>
              <a:rPr lang="en-US" dirty="0"/>
              <a:t>#element 1 to end  </a:t>
            </a:r>
          </a:p>
          <a:p>
            <a:pPr marL="0" indent="0">
              <a:buNone/>
            </a:pPr>
            <a:r>
              <a:rPr lang="en-US" dirty="0"/>
              <a:t>print(tuple[1:])  </a:t>
            </a:r>
          </a:p>
          <a:p>
            <a:pPr marL="0" indent="0">
              <a:buNone/>
            </a:pPr>
            <a:r>
              <a:rPr lang="en-US" dirty="0"/>
              <a:t>#element 0 to 3 element   </a:t>
            </a:r>
          </a:p>
          <a:p>
            <a:pPr marL="0" indent="0">
              <a:buNone/>
            </a:pPr>
            <a:r>
              <a:rPr lang="en-US" dirty="0"/>
              <a:t>print(tuple[:4])  </a:t>
            </a:r>
          </a:p>
          <a:p>
            <a:pPr marL="0" indent="0">
              <a:buNone/>
            </a:pPr>
            <a:r>
              <a:rPr lang="en-US" dirty="0"/>
              <a:t>#element 1 to 4 element  </a:t>
            </a:r>
          </a:p>
          <a:p>
            <a:pPr marL="0" indent="0">
              <a:buNone/>
            </a:pPr>
            <a:r>
              <a:rPr lang="en-US" dirty="0"/>
              <a:t>print(tuple[1:5])   </a:t>
            </a:r>
          </a:p>
          <a:p>
            <a:pPr marL="0" indent="0">
              <a:buNone/>
            </a:pPr>
            <a:r>
              <a:rPr lang="en-US" dirty="0"/>
              <a:t># element 0 to 6 and take step of 2  </a:t>
            </a:r>
          </a:p>
          <a:p>
            <a:r>
              <a:rPr lang="en-US" dirty="0"/>
              <a:t>print(tuple[0:6:2])  </a:t>
            </a:r>
          </a:p>
          <a:p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883747" y="2567765"/>
            <a:ext cx="3074881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(2, 3, 4, 5, 6, 7)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(1, 2, 3, 4)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(1, 2, 3, 4)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(1, 3, 5)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77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tuple1 = (1, 2, 3, 4, 5)    </a:t>
            </a:r>
          </a:p>
          <a:p>
            <a:pPr marL="0" indent="0">
              <a:buNone/>
            </a:pPr>
            <a:r>
              <a:rPr lang="fr-FR" dirty="0" err="1"/>
              <a:t>print</a:t>
            </a:r>
            <a:r>
              <a:rPr lang="fr-FR" dirty="0"/>
              <a:t>(tuple1[-1])    </a:t>
            </a:r>
          </a:p>
          <a:p>
            <a:pPr marL="0" indent="0">
              <a:buNone/>
            </a:pPr>
            <a:r>
              <a:rPr lang="fr-FR" dirty="0" err="1"/>
              <a:t>print</a:t>
            </a:r>
            <a:r>
              <a:rPr lang="fr-FR" dirty="0"/>
              <a:t>(tuple1[-4])    </a:t>
            </a:r>
          </a:p>
          <a:p>
            <a:pPr marL="0" indent="0">
              <a:buNone/>
            </a:pPr>
            <a:r>
              <a:rPr lang="fr-FR" dirty="0" err="1"/>
              <a:t>print</a:t>
            </a:r>
            <a:r>
              <a:rPr lang="fr-FR" dirty="0"/>
              <a:t>(tuple1[-3:-1])  </a:t>
            </a:r>
          </a:p>
          <a:p>
            <a:pPr marL="0" indent="0">
              <a:buNone/>
            </a:pPr>
            <a:r>
              <a:rPr lang="fr-FR" dirty="0" err="1"/>
              <a:t>print</a:t>
            </a:r>
            <a:r>
              <a:rPr lang="fr-FR" dirty="0"/>
              <a:t>(tuple1[:-1])  </a:t>
            </a:r>
          </a:p>
          <a:p>
            <a:pPr marL="0" indent="0">
              <a:buNone/>
            </a:pPr>
            <a:r>
              <a:rPr lang="fr-FR" dirty="0" err="1"/>
              <a:t>print</a:t>
            </a:r>
            <a:r>
              <a:rPr lang="fr-FR" dirty="0"/>
              <a:t>(tuple1[-2:])  </a:t>
            </a:r>
          </a:p>
          <a:p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859420" y="2222773"/>
            <a:ext cx="2667718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5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2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(3, 4)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(1, 2, 3, 4)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(4, 5)</a:t>
            </a:r>
            <a:r>
              <a: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38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Tuple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Unlike </a:t>
            </a:r>
            <a:r>
              <a:rPr lang="en-US" dirty="0"/>
              <a:t>lists, the tuple items cannot be deleted by using the </a:t>
            </a:r>
            <a:r>
              <a:rPr lang="en-US" b="1" dirty="0"/>
              <a:t>del</a:t>
            </a:r>
            <a:r>
              <a:rPr lang="en-US" dirty="0"/>
              <a:t> keyword as tuples are immutable. </a:t>
            </a:r>
            <a:endParaRPr lang="en-US" dirty="0" smtClean="0"/>
          </a:p>
          <a:p>
            <a:r>
              <a:rPr lang="en-US" dirty="0" smtClean="0"/>
              <a:t>To </a:t>
            </a:r>
            <a:r>
              <a:rPr lang="en-US" dirty="0"/>
              <a:t>delete an entire tuple, we can use the </a:t>
            </a:r>
            <a:r>
              <a:rPr lang="en-US" b="1" dirty="0"/>
              <a:t>del</a:t>
            </a:r>
            <a:r>
              <a:rPr lang="en-US" dirty="0"/>
              <a:t> keyword with the tuple </a:t>
            </a:r>
            <a:r>
              <a:rPr lang="en-US" dirty="0" smtClean="0"/>
              <a:t>name</a:t>
            </a:r>
          </a:p>
          <a:p>
            <a:pPr marL="0" indent="0">
              <a:buNone/>
            </a:pPr>
            <a:r>
              <a:rPr lang="fr-FR" dirty="0"/>
              <a:t>tuple1 = (1, 2, 3, 4, 5, 6)    </a:t>
            </a:r>
          </a:p>
          <a:p>
            <a:pPr marL="0" indent="0">
              <a:buNone/>
            </a:pPr>
            <a:r>
              <a:rPr lang="fr-FR" dirty="0" err="1"/>
              <a:t>print</a:t>
            </a:r>
            <a:r>
              <a:rPr lang="fr-FR" dirty="0"/>
              <a:t>(tuple1)    </a:t>
            </a:r>
          </a:p>
          <a:p>
            <a:pPr marL="0" indent="0">
              <a:buNone/>
            </a:pPr>
            <a:r>
              <a:rPr lang="fr-FR" dirty="0" err="1"/>
              <a:t>del</a:t>
            </a:r>
            <a:r>
              <a:rPr lang="fr-FR" dirty="0"/>
              <a:t> tuple1[0]    </a:t>
            </a:r>
          </a:p>
          <a:p>
            <a:pPr marL="0" indent="0">
              <a:buNone/>
            </a:pPr>
            <a:r>
              <a:rPr lang="fr-FR" dirty="0" err="1"/>
              <a:t>print</a:t>
            </a:r>
            <a:r>
              <a:rPr lang="fr-FR" dirty="0"/>
              <a:t>(tuple1)    </a:t>
            </a:r>
          </a:p>
          <a:p>
            <a:pPr marL="0" indent="0">
              <a:buNone/>
            </a:pPr>
            <a:r>
              <a:rPr lang="fr-FR" dirty="0" err="1"/>
              <a:t>del</a:t>
            </a:r>
            <a:r>
              <a:rPr lang="fr-FR" dirty="0"/>
              <a:t> tuple1    </a:t>
            </a:r>
          </a:p>
          <a:p>
            <a:pPr marL="0" indent="0">
              <a:buNone/>
            </a:pPr>
            <a:r>
              <a:rPr lang="fr-FR" dirty="0" err="1"/>
              <a:t>print</a:t>
            </a:r>
            <a:r>
              <a:rPr lang="fr-FR" dirty="0"/>
              <a:t>(tuple1)    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150454" y="3337975"/>
            <a:ext cx="7470315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(1, 2, 3, 4, 5, 6)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Traceback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(most recent call last):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File "tuple.py",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line 4, in &lt;module&gt; print(tuple1)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NameError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: name 'tuple1' is not defined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84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308" t="14910" r="26976" b="5447"/>
          <a:stretch/>
        </p:blipFill>
        <p:spPr>
          <a:xfrm>
            <a:off x="0" y="0"/>
            <a:ext cx="12192000" cy="668818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7125" y="365125"/>
            <a:ext cx="18838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333333"/>
                </a:solidFill>
                <a:latin typeface="inter-regular"/>
              </a:rPr>
              <a:t> </a:t>
            </a:r>
            <a:r>
              <a:rPr lang="fr-FR" dirty="0">
                <a:solidFill>
                  <a:srgbClr val="333333"/>
                </a:solidFill>
                <a:latin typeface="inter-regular"/>
              </a:rPr>
              <a:t>t = (1, 2, 3, 4, 5</a:t>
            </a:r>
            <a:r>
              <a:rPr lang="fr-FR" dirty="0" smtClean="0">
                <a:solidFill>
                  <a:srgbClr val="333333"/>
                </a:solidFill>
                <a:latin typeface="inter-regular"/>
              </a:rPr>
              <a:t>)</a:t>
            </a:r>
          </a:p>
          <a:p>
            <a:r>
              <a:rPr lang="fr-FR" dirty="0" smtClean="0">
                <a:solidFill>
                  <a:srgbClr val="333333"/>
                </a:solidFill>
                <a:latin typeface="inter-regular"/>
              </a:rPr>
              <a:t>t1 </a:t>
            </a:r>
            <a:r>
              <a:rPr lang="fr-FR" dirty="0">
                <a:solidFill>
                  <a:srgbClr val="333333"/>
                </a:solidFill>
                <a:latin typeface="inter-regular"/>
              </a:rPr>
              <a:t>= (6, 7, 8, 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48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224" t="32588" r="27477" b="83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49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Mapping and Dictionaries 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838200" y="1690688"/>
            <a:ext cx="10515600" cy="1540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76200" lvl="0" indent="-342900" algn="just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533400" algn="l"/>
              </a:tabLst>
            </a:pP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Unordered and Mutable data type</a:t>
            </a:r>
          </a:p>
          <a:p>
            <a:pPr marR="76200" lvl="0" algn="just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tabLst>
                <a:tab pos="533400" algn="l"/>
              </a:tabLst>
            </a:pPr>
            <a:endParaRPr lang="en-US" sz="240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R="76200" lvl="0" algn="just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tabLst>
                <a:tab pos="533400" algn="l"/>
              </a:tabLst>
            </a:pPr>
            <a:r>
              <a:rPr lang="en-US" sz="2400" b="1" dirty="0" smtClean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Dictionaries </a:t>
            </a:r>
          </a:p>
          <a:p>
            <a:pPr marR="76200" lvl="0" algn="just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tabLst>
                <a:tab pos="533400" algn="l"/>
              </a:tabLst>
            </a:pP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			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68991" y="3122631"/>
            <a:ext cx="11000096" cy="3124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533400" algn="l"/>
              </a:tabLst>
            </a:pP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Lists are ordered sets of objects, whereas </a:t>
            </a:r>
            <a:r>
              <a:rPr lang="en-US" sz="2000" b="1" u="sng" dirty="0" smtClean="0">
                <a:solidFill>
                  <a:srgbClr val="D1054E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dictionaries are unordered sets</a:t>
            </a:r>
            <a:r>
              <a:rPr lang="en-US" sz="2000" dirty="0" smtClean="0">
                <a:solidFill>
                  <a:srgbClr val="D1054E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.</a:t>
            </a:r>
            <a:endParaRPr lang="en-US" sz="2000" dirty="0" smtClean="0">
              <a:solidFill>
                <a:srgbClr val="D1054E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ts val="15"/>
              </a:lnSpc>
            </a:pPr>
            <a:r>
              <a:rPr lang="en-US" sz="2000" dirty="0" smtClean="0">
                <a:latin typeface="Wingdings" panose="05000000000000000000" pitchFamily="2" charset="2"/>
                <a:ea typeface="Wingdings" panose="05000000000000000000" pitchFamily="2" charset="2"/>
                <a:cs typeface="Wingdings" panose="05000000000000000000" pitchFamily="2" charset="2"/>
              </a:rPr>
              <a:t> </a:t>
            </a:r>
            <a:endParaRPr lang="en-US" sz="2000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533400" algn="l"/>
              </a:tabLst>
            </a:pP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Dictionary is created by using </a:t>
            </a:r>
            <a:r>
              <a:rPr lang="en-US" sz="2000" b="1" dirty="0" smtClean="0">
                <a:solidFill>
                  <a:srgbClr val="D1054E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curly brackets</a:t>
            </a:r>
            <a:r>
              <a:rPr lang="en-US" sz="2000" dirty="0" smtClean="0">
                <a:solidFill>
                  <a:srgbClr val="D1054E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. </a:t>
            </a:r>
            <a:r>
              <a:rPr lang="en-US" sz="2000" dirty="0" err="1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i,e</a:t>
            </a: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. {}</a:t>
            </a:r>
            <a:endParaRPr lang="en-US" sz="2000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533400" algn="l"/>
              </a:tabLst>
            </a:pP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Dictionaries </a:t>
            </a:r>
            <a:r>
              <a:rPr lang="en-US" sz="2000" b="1" u="sng" dirty="0" smtClean="0">
                <a:solidFill>
                  <a:srgbClr val="D1054E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are accessed via keys</a:t>
            </a:r>
            <a:r>
              <a:rPr lang="en-US" sz="2000" dirty="0" smtClean="0">
                <a:solidFill>
                  <a:srgbClr val="D1054E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and not via their position.</a:t>
            </a:r>
            <a:endParaRPr lang="en-US" sz="2000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ts val="35"/>
              </a:lnSpc>
            </a:pPr>
            <a:r>
              <a:rPr lang="en-US" sz="2000" dirty="0" smtClean="0">
                <a:latin typeface="Wingdings" panose="05000000000000000000" pitchFamily="2" charset="2"/>
                <a:ea typeface="Wingdings" panose="05000000000000000000" pitchFamily="2" charset="2"/>
                <a:cs typeface="Wingdings" panose="05000000000000000000" pitchFamily="2" charset="2"/>
              </a:rPr>
              <a:t> </a:t>
            </a:r>
            <a:endParaRPr lang="en-US" sz="2000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76200" lvl="0" indent="-342900" algn="just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533400" algn="l"/>
              </a:tabLst>
            </a:pP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A dictionary is an associative array (also known as </a:t>
            </a:r>
            <a:r>
              <a:rPr lang="en-US" sz="2000" b="1" dirty="0" smtClean="0">
                <a:solidFill>
                  <a:srgbClr val="D1054E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hashes)</a:t>
            </a: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. Any key of the dictionary is associated (or mapped) to a value.</a:t>
            </a:r>
            <a:endParaRPr lang="en-US" sz="2000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ts val="10"/>
              </a:lnSpc>
            </a:pPr>
            <a:r>
              <a:rPr lang="en-US" sz="2000" dirty="0" smtClean="0">
                <a:latin typeface="Wingdings" panose="05000000000000000000" pitchFamily="2" charset="2"/>
                <a:ea typeface="Wingdings" panose="05000000000000000000" pitchFamily="2" charset="2"/>
                <a:cs typeface="Wingdings" panose="05000000000000000000" pitchFamily="2" charset="2"/>
              </a:rPr>
              <a:t> </a:t>
            </a:r>
            <a:endParaRPr lang="en-US" sz="2000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533400" algn="l"/>
              </a:tabLst>
            </a:pP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The values of a dictionary can be any Python data type. So dictionaries are </a:t>
            </a:r>
            <a:r>
              <a:rPr lang="en-US" sz="2000" b="1" u="sng" dirty="0" smtClean="0">
                <a:solidFill>
                  <a:srgbClr val="D1054E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unordered key-value-pairs </a:t>
            </a:r>
            <a:r>
              <a:rPr lang="en-US" sz="2000" b="1" u="sng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(</a:t>
            </a: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The association of a key and a value is called a key-value pair )</a:t>
            </a:r>
          </a:p>
          <a:p>
            <a:pPr marL="533400" marR="76200" algn="just">
              <a:lnSpc>
                <a:spcPct val="98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ts val="45"/>
              </a:lnSpc>
            </a:pPr>
            <a:r>
              <a:rPr lang="en-US" sz="2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76200" marR="76200" algn="just">
              <a:lnSpc>
                <a:spcPct val="98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Dictionaries don't support the sequence operation of the sequence data types like strings, tuples and lists.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14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DICTIONARIES 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709684" y="1838991"/>
            <a:ext cx="10644116" cy="4375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698500" algn="l"/>
              </a:tabLst>
            </a:pPr>
            <a:endParaRPr lang="en-US" sz="24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marR="0" lvl="0" indent="-34290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698500" algn="l"/>
              </a:tabLst>
            </a:pP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Operations</a:t>
            </a:r>
          </a:p>
          <a:p>
            <a:pPr marR="0" lv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tabLst>
                <a:tab pos="698500" algn="l"/>
              </a:tabLst>
            </a:pPr>
            <a:endParaRPr lang="en-US" sz="2400" b="1" dirty="0">
              <a:solidFill>
                <a:schemeClr val="accent2">
                  <a:lumMod val="75000"/>
                </a:schemeClr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R="0" lv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tabLst>
                <a:tab pos="698500" algn="l"/>
              </a:tabLst>
            </a:pP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lang="en-US" sz="2400" b="1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Indexing</a:t>
            </a:r>
          </a:p>
          <a:p>
            <a:pPr marR="0" lv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tabLst>
                <a:tab pos="698500" algn="l"/>
              </a:tabLst>
            </a:pPr>
            <a:r>
              <a:rPr lang="en-US" sz="24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lang="en-US" sz="2400" b="1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Slicing</a:t>
            </a:r>
          </a:p>
          <a:p>
            <a:pPr marR="0" lv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tabLst>
                <a:tab pos="698500" algn="l"/>
              </a:tabLst>
            </a:pP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lang="en-US" sz="2400" b="1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Creating a Dictionary </a:t>
            </a:r>
          </a:p>
          <a:p>
            <a:pPr marR="0" lv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tabLst>
                <a:tab pos="698500" algn="l"/>
              </a:tabLst>
            </a:pP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endParaRPr lang="en-US" sz="2400" b="1" dirty="0" smtClean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R="0" lv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tabLst>
                <a:tab pos="698500" algn="l"/>
              </a:tabLst>
            </a:pPr>
            <a:r>
              <a:rPr lang="en-US" sz="2400" b="1" dirty="0">
                <a:solidFill>
                  <a:srgbClr val="D1054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	</a:t>
            </a:r>
            <a:endParaRPr lang="en-US" sz="2400" b="1" dirty="0" smtClean="0">
              <a:solidFill>
                <a:srgbClr val="D1054E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R="0" lv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tabLst>
                <a:tab pos="698500" algn="l"/>
              </a:tabLst>
            </a:pPr>
            <a:endParaRPr lang="en-US" sz="2400" b="1" dirty="0" smtClean="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0" lv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tabLst>
                <a:tab pos="698500" algn="l"/>
              </a:tabLst>
            </a:pPr>
            <a:endParaRPr lang="en-US" sz="24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0" lv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tabLst>
                <a:tab pos="698500" algn="l"/>
              </a:tabLst>
            </a:pPr>
            <a:r>
              <a:rPr lang="en-US" sz="4400" b="1" dirty="0" smtClean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                   </a:t>
            </a:r>
            <a:r>
              <a:rPr lang="en-US" sz="4400" b="1" dirty="0" smtClean="0">
                <a:solidFill>
                  <a:srgbClr val="B28D0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Live Examples …….</a:t>
            </a:r>
            <a:endParaRPr lang="en-US" sz="4400" b="1" dirty="0">
              <a:solidFill>
                <a:srgbClr val="B28D0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0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899469" cy="1325563"/>
          </a:xfr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/>
          <a:lstStyle/>
          <a:p>
            <a:r>
              <a:rPr lang="en-US" dirty="0"/>
              <a:t>STATEMENTS AND EXPRESSIONS: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 smtClean="0">
                <a:solidFill>
                  <a:schemeClr val="accent2"/>
                </a:solidFill>
              </a:rPr>
              <a:t>Statements:</a:t>
            </a:r>
          </a:p>
          <a:p>
            <a:pPr marL="0" indent="0">
              <a:buNone/>
            </a:pPr>
            <a:endParaRPr lang="en-US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900389" y="2416628"/>
            <a:ext cx="6780571" cy="1168603"/>
            <a:chOff x="0" y="263288"/>
            <a:chExt cx="10156091" cy="1788372"/>
          </a:xfrm>
          <a:scene3d>
            <a:camera prst="orthographicFront"/>
            <a:lightRig rig="flat" dir="t"/>
          </a:scene3d>
        </p:grpSpPr>
        <p:sp>
          <p:nvSpPr>
            <p:cNvPr id="7" name="Rounded Rectangle 6"/>
            <p:cNvSpPr/>
            <p:nvPr/>
          </p:nvSpPr>
          <p:spPr>
            <a:xfrm>
              <a:off x="0" y="291980"/>
              <a:ext cx="10156091" cy="175968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 txBox="1"/>
            <p:nvPr/>
          </p:nvSpPr>
          <p:spPr>
            <a:xfrm>
              <a:off x="261677" y="263288"/>
              <a:ext cx="9635090" cy="168896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lvl="0" algn="just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dirty="0" smtClean="0"/>
                <a:t>Instructions that a Python interpreter can executes are called statements.</a:t>
              </a:r>
              <a:endParaRPr lang="en-US" sz="2800" kern="1200" dirty="0"/>
            </a:p>
          </p:txBody>
        </p:sp>
      </p:grpSp>
      <p:sp>
        <p:nvSpPr>
          <p:cNvPr id="9" name="Rounded Rectangle 8"/>
          <p:cNvSpPr/>
          <p:nvPr/>
        </p:nvSpPr>
        <p:spPr>
          <a:xfrm>
            <a:off x="892867" y="3891956"/>
            <a:ext cx="6788093" cy="1165213"/>
          </a:xfrm>
          <a:prstGeom prst="roundRect">
            <a:avLst/>
          </a:prstGeom>
          <a:solidFill>
            <a:schemeClr val="accent2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Rounded Rectangle 4"/>
          <p:cNvSpPr txBox="1"/>
          <p:nvPr/>
        </p:nvSpPr>
        <p:spPr>
          <a:xfrm>
            <a:off x="1075094" y="4130026"/>
            <a:ext cx="6401747" cy="748786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1920" tIns="121920" rIns="121920" bIns="121920" numCol="1" spcCol="1270" anchor="ctr" anchorCtr="0">
            <a:noAutofit/>
          </a:bodyPr>
          <a:lstStyle/>
          <a:p>
            <a:pPr lvl="0" algn="just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dirty="0"/>
              <a:t>A statement is a unit of code like creating a variable or displaying a value.</a:t>
            </a:r>
            <a:endParaRPr lang="en-US" sz="2800" kern="1200" dirty="0"/>
          </a:p>
        </p:txBody>
      </p:sp>
      <p:sp>
        <p:nvSpPr>
          <p:cNvPr id="19" name="Rectangle 18"/>
          <p:cNvSpPr/>
          <p:nvPr/>
        </p:nvSpPr>
        <p:spPr>
          <a:xfrm>
            <a:off x="3959134" y="5295239"/>
            <a:ext cx="6096000" cy="6463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&gt;&gt;&gt;"/>
              <a:tabLst>
                <a:tab pos="1270000" algn="l"/>
              </a:tabLst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n = 17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0"/>
              </a:lnSpc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 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&gt;&gt;&gt;"/>
              <a:tabLst>
                <a:tab pos="1270000" algn="l"/>
              </a:tabLst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print(n)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0" name="Picture 19"/>
          <p:cNvPicPr/>
          <p:nvPr/>
        </p:nvPicPr>
        <p:blipFill>
          <a:blip r:embed="rId2">
            <a:extLst/>
          </a:blip>
          <a:srcRect/>
          <a:stretch>
            <a:fillRect/>
          </a:stretch>
        </p:blipFill>
        <p:spPr bwMode="auto">
          <a:xfrm>
            <a:off x="3867692" y="5209495"/>
            <a:ext cx="1445622" cy="735665"/>
          </a:xfrm>
          <a:prstGeom prst="rect">
            <a:avLst/>
          </a:prstGeom>
          <a:noFill/>
        </p:spPr>
      </p:pic>
      <p:sp>
        <p:nvSpPr>
          <p:cNvPr id="21" name="Rectangle 20"/>
          <p:cNvSpPr/>
          <p:nvPr/>
        </p:nvSpPr>
        <p:spPr>
          <a:xfrm>
            <a:off x="534701" y="6036141"/>
            <a:ext cx="8373059" cy="646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4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252830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Here, 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The first line is an assignment statement that gives a value to n.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5"/>
              </a:lnSpc>
            </a:pPr>
            <a:r>
              <a:rPr lang="en-US" sz="1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84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The second line is a print statement that displays the value of n.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346" y="2817531"/>
            <a:ext cx="4032809" cy="315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5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899469" cy="1325563"/>
          </a:xfr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/>
          <a:lstStyle/>
          <a:p>
            <a:r>
              <a:rPr lang="en-US" dirty="0"/>
              <a:t>COMMENTS:</a:t>
            </a:r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665259" y="1914345"/>
            <a:ext cx="6620638" cy="737415"/>
            <a:chOff x="0" y="263288"/>
            <a:chExt cx="10156091" cy="1788372"/>
          </a:xfrm>
          <a:solidFill>
            <a:schemeClr val="accent1"/>
          </a:solidFill>
          <a:scene3d>
            <a:camera prst="orthographicFront"/>
            <a:lightRig rig="flat" dir="t"/>
          </a:scene3d>
        </p:grpSpPr>
        <p:sp>
          <p:nvSpPr>
            <p:cNvPr id="7" name="Rounded Rectangle 6"/>
            <p:cNvSpPr/>
            <p:nvPr/>
          </p:nvSpPr>
          <p:spPr>
            <a:xfrm>
              <a:off x="0" y="291980"/>
              <a:ext cx="10156091" cy="1759680"/>
            </a:xfrm>
            <a:prstGeom prst="roundRect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 txBox="1"/>
            <p:nvPr/>
          </p:nvSpPr>
          <p:spPr>
            <a:xfrm>
              <a:off x="261677" y="263288"/>
              <a:ext cx="9635090" cy="1688965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lvl="0" algn="just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 smtClean="0"/>
                <a:t>A </a:t>
              </a:r>
              <a:r>
                <a:rPr lang="en-US" sz="2400" dirty="0"/>
                <a:t>hash sign (#) is the beginning of a comment.</a:t>
              </a:r>
              <a:endParaRPr lang="en-US" sz="2400" kern="1200" dirty="0"/>
            </a:p>
          </p:txBody>
        </p:sp>
      </p:grpSp>
      <p:sp>
        <p:nvSpPr>
          <p:cNvPr id="9" name="Rounded Rectangle 8"/>
          <p:cNvSpPr/>
          <p:nvPr/>
        </p:nvSpPr>
        <p:spPr>
          <a:xfrm>
            <a:off x="633779" y="2887248"/>
            <a:ext cx="6620638" cy="964562"/>
          </a:xfrm>
          <a:prstGeom prst="roundRect">
            <a:avLst/>
          </a:prstGeom>
          <a:solidFill>
            <a:schemeClr val="accent2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Rounded Rectangle 4"/>
          <p:cNvSpPr txBox="1"/>
          <p:nvPr/>
        </p:nvSpPr>
        <p:spPr>
          <a:xfrm>
            <a:off x="776204" y="2962409"/>
            <a:ext cx="6255055" cy="889401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1920" tIns="121920" rIns="121920" bIns="121920" numCol="1" spcCol="1270" anchor="ctr" anchorCtr="0">
            <a:noAutofit/>
          </a:bodyPr>
          <a:lstStyle/>
          <a:p>
            <a:pPr lvl="0" algn="just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 smtClean="0"/>
              <a:t>Anything </a:t>
            </a:r>
            <a:r>
              <a:rPr lang="en-US" sz="2400" dirty="0"/>
              <a:t>written after # in a line is ignored by interpreter.</a:t>
            </a:r>
          </a:p>
        </p:txBody>
      </p:sp>
      <p:pic>
        <p:nvPicPr>
          <p:cNvPr id="20" name="Picture 19"/>
          <p:cNvPicPr/>
          <p:nvPr/>
        </p:nvPicPr>
        <p:blipFill>
          <a:blip r:embed="rId2">
            <a:extLst/>
          </a:blip>
          <a:srcRect/>
          <a:stretch>
            <a:fillRect/>
          </a:stretch>
        </p:blipFill>
        <p:spPr bwMode="auto">
          <a:xfrm>
            <a:off x="4717865" y="5488572"/>
            <a:ext cx="3903793" cy="1045029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4717865" y="5631860"/>
            <a:ext cx="39037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190500" algn="l"/>
              </a:tabLst>
            </a:pP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Eg</a:t>
            </a:r>
            <a:r>
              <a:rPr lang="en-US" b="1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: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percentage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= (minute * 100) / 60</a:t>
            </a:r>
            <a:r>
              <a:rPr lang="en-US" sz="1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endParaRPr lang="en-US" sz="1100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tabLst>
                <a:tab pos="190500" algn="l"/>
              </a:tabLst>
            </a:pPr>
            <a:r>
              <a:rPr lang="en-US" b="1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#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calculating percentage of an hour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18039" y="3970168"/>
            <a:ext cx="6652118" cy="1245025"/>
          </a:xfrm>
          <a:prstGeom prst="round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Rounded Rectangle 4"/>
          <p:cNvSpPr txBox="1"/>
          <p:nvPr/>
        </p:nvSpPr>
        <p:spPr>
          <a:xfrm>
            <a:off x="800830" y="4305958"/>
            <a:ext cx="6286535" cy="731448"/>
          </a:xfrm>
          <a:prstGeom prst="rect">
            <a:avLst/>
          </a:prstGeom>
          <a:solidFill>
            <a:schemeClr val="accent3"/>
          </a:solidFill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1920" tIns="121920" rIns="121920" bIns="121920" numCol="1" spcCol="1270" anchor="ctr" anchorCtr="0">
            <a:noAutofit/>
          </a:bodyPr>
          <a:lstStyle/>
          <a:p>
            <a:pPr lvl="0" algn="just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 smtClean="0"/>
              <a:t>Python </a:t>
            </a:r>
            <a:r>
              <a:rPr lang="en-US" sz="2400" dirty="0"/>
              <a:t>does not have multiple-line commenting feature. You have </a:t>
            </a:r>
            <a:r>
              <a:rPr lang="en-US" sz="2400" dirty="0" smtClean="0"/>
              <a:t>to comment </a:t>
            </a:r>
            <a:r>
              <a:rPr lang="en-US" sz="2400" dirty="0"/>
              <a:t>each line individually as follows :</a:t>
            </a:r>
          </a:p>
        </p:txBody>
      </p:sp>
      <p:pic>
        <p:nvPicPr>
          <p:cNvPr id="14" name="Picture 13"/>
          <p:cNvPicPr/>
          <p:nvPr/>
        </p:nvPicPr>
        <p:blipFill>
          <a:blip r:embed="rId2">
            <a:extLst/>
          </a:blip>
          <a:srcRect/>
          <a:stretch>
            <a:fillRect/>
          </a:stretch>
        </p:blipFill>
        <p:spPr bwMode="auto">
          <a:xfrm>
            <a:off x="224242" y="5316160"/>
            <a:ext cx="3903792" cy="1282061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224242" y="5571570"/>
            <a:ext cx="390379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190500" algn="l"/>
              </a:tabLst>
            </a:pP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Eg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: </a:t>
            </a:r>
            <a:r>
              <a:rPr lang="en-US" b="1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     #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	</a:t>
            </a:r>
            <a:r>
              <a:rPr lang="en-US" b="1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This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is a comment.</a:t>
            </a:r>
          </a:p>
          <a:p>
            <a:pPr algn="ctr">
              <a:tabLst>
                <a:tab pos="190500" algn="l"/>
              </a:tabLst>
            </a:pPr>
            <a:r>
              <a:rPr lang="en-US" b="1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#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	This is a comment, too.</a:t>
            </a:r>
          </a:p>
          <a:p>
            <a:pPr algn="ctr">
              <a:tabLst>
                <a:tab pos="190500" algn="l"/>
              </a:tabLst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#	I said that already.</a:t>
            </a:r>
          </a:p>
          <a:p>
            <a:pPr algn="ctr">
              <a:tabLst>
                <a:tab pos="190500" algn="l"/>
              </a:tabLst>
            </a:pP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842" y="2493607"/>
            <a:ext cx="4626071" cy="219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8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899469" cy="1325563"/>
          </a:xfr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/>
          <a:lstStyle/>
          <a:p>
            <a:r>
              <a:rPr lang="en-US" dirty="0"/>
              <a:t>DOCSTRING</a:t>
            </a:r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665259" y="1914345"/>
            <a:ext cx="6620638" cy="789666"/>
            <a:chOff x="0" y="263288"/>
            <a:chExt cx="10156091" cy="1788372"/>
          </a:xfrm>
          <a:solidFill>
            <a:schemeClr val="accent4"/>
          </a:solidFill>
          <a:scene3d>
            <a:camera prst="orthographicFront"/>
            <a:lightRig rig="flat" dir="t"/>
          </a:scene3d>
        </p:grpSpPr>
        <p:sp>
          <p:nvSpPr>
            <p:cNvPr id="7" name="Rounded Rectangle 6"/>
            <p:cNvSpPr/>
            <p:nvPr/>
          </p:nvSpPr>
          <p:spPr>
            <a:xfrm>
              <a:off x="0" y="291980"/>
              <a:ext cx="10156091" cy="1759680"/>
            </a:xfrm>
            <a:prstGeom prst="roundRect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 txBox="1"/>
            <p:nvPr/>
          </p:nvSpPr>
          <p:spPr>
            <a:xfrm>
              <a:off x="261677" y="263288"/>
              <a:ext cx="9635090" cy="1688965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lvl="0" algn="just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 err="1" smtClean="0"/>
                <a:t>Docstring</a:t>
              </a:r>
              <a:r>
                <a:rPr lang="en-US" sz="2400" dirty="0" smtClean="0"/>
                <a:t> </a:t>
              </a:r>
              <a:r>
                <a:rPr lang="en-US" sz="2400" dirty="0"/>
                <a:t>is short for documentation string.</a:t>
              </a:r>
              <a:endParaRPr lang="en-US" sz="2400" kern="1200" dirty="0"/>
            </a:p>
          </p:txBody>
        </p:sp>
      </p:grpSp>
      <p:sp>
        <p:nvSpPr>
          <p:cNvPr id="9" name="Rounded Rectangle 8"/>
          <p:cNvSpPr/>
          <p:nvPr/>
        </p:nvSpPr>
        <p:spPr>
          <a:xfrm>
            <a:off x="665259" y="3037906"/>
            <a:ext cx="6620638" cy="1633776"/>
          </a:xfrm>
          <a:prstGeom prst="roundRect">
            <a:avLst/>
          </a:prstGeom>
          <a:solidFill>
            <a:srgbClr val="5633EB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Rounded Rectangle 4"/>
          <p:cNvSpPr txBox="1"/>
          <p:nvPr/>
        </p:nvSpPr>
        <p:spPr>
          <a:xfrm>
            <a:off x="801241" y="3339104"/>
            <a:ext cx="6286535" cy="1136647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1920" tIns="121920" rIns="121920" bIns="121920" numCol="1" spcCol="1270" anchor="ctr" anchorCtr="0">
            <a:noAutofit/>
          </a:bodyPr>
          <a:lstStyle/>
          <a:p>
            <a:pPr lvl="0" algn="just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 smtClean="0"/>
              <a:t>It </a:t>
            </a:r>
            <a:r>
              <a:rPr lang="en-US" sz="2400" dirty="0"/>
              <a:t>is a string that occurs as the first statement in a module, function, class, or method definition. We must write what a function/class does in the </a:t>
            </a:r>
            <a:r>
              <a:rPr lang="en-US" sz="2400" dirty="0" err="1"/>
              <a:t>docstring</a:t>
            </a:r>
            <a:r>
              <a:rPr lang="en-US" sz="2400" dirty="0"/>
              <a:t>.</a:t>
            </a:r>
          </a:p>
        </p:txBody>
      </p:sp>
      <p:pic>
        <p:nvPicPr>
          <p:cNvPr id="20" name="Picture 19"/>
          <p:cNvPicPr/>
          <p:nvPr/>
        </p:nvPicPr>
        <p:blipFill>
          <a:blip r:embed="rId2">
            <a:extLst/>
          </a:blip>
          <a:srcRect/>
          <a:stretch>
            <a:fillRect/>
          </a:stretch>
        </p:blipFill>
        <p:spPr bwMode="auto">
          <a:xfrm>
            <a:off x="7617820" y="2248287"/>
            <a:ext cx="3903793" cy="1045029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7617820" y="2391575"/>
            <a:ext cx="39037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190500" algn="l"/>
              </a:tabLst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Syntax:</a:t>
            </a:r>
          </a:p>
          <a:p>
            <a:pPr algn="ctr">
              <a:tabLst>
                <a:tab pos="190500" algn="l"/>
              </a:tabLst>
            </a:pP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functionname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__doc.__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33779" y="4998591"/>
            <a:ext cx="6652118" cy="1167329"/>
          </a:xfrm>
          <a:prstGeom prst="roundRect">
            <a:avLst/>
          </a:prstGeom>
          <a:solidFill>
            <a:srgbClr val="92D050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Rounded Rectangle 4"/>
          <p:cNvSpPr txBox="1"/>
          <p:nvPr/>
        </p:nvSpPr>
        <p:spPr>
          <a:xfrm>
            <a:off x="801241" y="5136564"/>
            <a:ext cx="6205805" cy="822886"/>
          </a:xfrm>
          <a:prstGeom prst="rect">
            <a:avLst/>
          </a:prstGeom>
          <a:solidFill>
            <a:srgbClr val="92D050"/>
          </a:solidFill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1920" tIns="121920" rIns="121920" bIns="121920" numCol="1" spcCol="1270" anchor="ctr" anchorCtr="0">
            <a:noAutofit/>
          </a:bodyPr>
          <a:lstStyle/>
          <a:p>
            <a:pPr lvl="0" algn="just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 smtClean="0"/>
              <a:t>Triple </a:t>
            </a:r>
            <a:r>
              <a:rPr lang="en-US" sz="2400" dirty="0"/>
              <a:t>quotes are used while writing </a:t>
            </a:r>
            <a:r>
              <a:rPr lang="en-US" sz="2400" dirty="0" err="1"/>
              <a:t>docstrings</a:t>
            </a:r>
            <a:r>
              <a:rPr lang="en-US" sz="2400" dirty="0"/>
              <a:t>.</a:t>
            </a:r>
          </a:p>
        </p:txBody>
      </p:sp>
      <p:pic>
        <p:nvPicPr>
          <p:cNvPr id="14" name="Picture 13"/>
          <p:cNvPicPr/>
          <p:nvPr/>
        </p:nvPicPr>
        <p:blipFill>
          <a:blip r:embed="rId2">
            <a:extLst/>
          </a:blip>
          <a:srcRect/>
          <a:stretch>
            <a:fillRect/>
          </a:stretch>
        </p:blipFill>
        <p:spPr bwMode="auto">
          <a:xfrm>
            <a:off x="7617820" y="4376058"/>
            <a:ext cx="3903793" cy="1434398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3738" y="4475751"/>
            <a:ext cx="3460513" cy="116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03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Python interpreter and interactive mode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Python Interpreter is a program that reads and executes Python code. It uses 2 modes of Execution.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mode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Script mode</a:t>
            </a:r>
          </a:p>
        </p:txBody>
      </p:sp>
    </p:spTree>
    <p:extLst>
      <p:ext uri="{BB962C8B-B14F-4D97-AF65-F5344CB8AC3E}">
        <p14:creationId xmlns:p14="http://schemas.microsoft.com/office/powerpoint/2010/main" val="285697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581" y="365125"/>
            <a:ext cx="9796374" cy="1166353"/>
          </a:xfr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/>
          <a:lstStyle/>
          <a:p>
            <a:r>
              <a:rPr lang="en-US" dirty="0"/>
              <a:t>LINES AND INDENTATION</a:t>
            </a:r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633779" y="1785008"/>
            <a:ext cx="10843119" cy="845496"/>
            <a:chOff x="0" y="291980"/>
            <a:chExt cx="10156091" cy="1759680"/>
          </a:xfrm>
          <a:solidFill>
            <a:schemeClr val="bg2">
              <a:lumMod val="5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7" name="Rounded Rectangle 6"/>
            <p:cNvSpPr/>
            <p:nvPr/>
          </p:nvSpPr>
          <p:spPr>
            <a:xfrm>
              <a:off x="0" y="291980"/>
              <a:ext cx="10156091" cy="1759680"/>
            </a:xfrm>
            <a:prstGeom prst="roundRect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 txBox="1"/>
            <p:nvPr/>
          </p:nvSpPr>
          <p:spPr>
            <a:xfrm>
              <a:off x="261677" y="469229"/>
              <a:ext cx="9693221" cy="1483023"/>
            </a:xfrm>
            <a:prstGeom prst="rect">
              <a:avLst/>
            </a:prstGeom>
            <a:grpFill/>
            <a:ln>
              <a:noFill/>
            </a:ln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lvl="0" algn="just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 smtClean="0"/>
                <a:t>Most </a:t>
              </a:r>
              <a:r>
                <a:rPr lang="en-US" sz="2400" dirty="0"/>
                <a:t>of the programming languages like C, C++, Java use braces { } to define a block of code. But, python uses indentation.</a:t>
              </a:r>
              <a:endParaRPr lang="en-US" sz="2400" kern="1200" dirty="0"/>
            </a:p>
          </p:txBody>
        </p:sp>
      </p:grpSp>
      <p:sp>
        <p:nvSpPr>
          <p:cNvPr id="9" name="Rounded Rectangle 8"/>
          <p:cNvSpPr/>
          <p:nvPr/>
        </p:nvSpPr>
        <p:spPr>
          <a:xfrm>
            <a:off x="672968" y="2693265"/>
            <a:ext cx="9367016" cy="685498"/>
          </a:xfrm>
          <a:prstGeom prst="round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Rounded Rectangle 4"/>
          <p:cNvSpPr txBox="1"/>
          <p:nvPr/>
        </p:nvSpPr>
        <p:spPr>
          <a:xfrm>
            <a:off x="845911" y="2777867"/>
            <a:ext cx="6058988" cy="600896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1920" tIns="121920" rIns="121920" bIns="121920" numCol="1" spcCol="1270" anchor="ctr" anchorCtr="0">
            <a:noAutofit/>
          </a:bodyPr>
          <a:lstStyle/>
          <a:p>
            <a:pPr lvl="0" algn="just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 smtClean="0"/>
              <a:t>Blocks </a:t>
            </a:r>
            <a:r>
              <a:rPr lang="en-US" sz="2400" dirty="0"/>
              <a:t>of code are denoted by line indentation.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33779" y="3472612"/>
            <a:ext cx="10000795" cy="764460"/>
          </a:xfrm>
          <a:prstGeom prst="roundRect">
            <a:avLst/>
          </a:prstGeom>
          <a:solidFill>
            <a:srgbClr val="92D050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Rounded Rectangle 4"/>
          <p:cNvSpPr txBox="1"/>
          <p:nvPr/>
        </p:nvSpPr>
        <p:spPr>
          <a:xfrm>
            <a:off x="665258" y="3689654"/>
            <a:ext cx="9496697" cy="455899"/>
          </a:xfrm>
          <a:prstGeom prst="rect">
            <a:avLst/>
          </a:prstGeom>
          <a:solidFill>
            <a:srgbClr val="92D050"/>
          </a:solidFill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1920" tIns="121920" rIns="121920" bIns="121920" numCol="1" spcCol="1270" anchor="ctr" anchorCtr="0">
            <a:noAutofit/>
          </a:bodyPr>
          <a:lstStyle/>
          <a:p>
            <a:pPr lvl="0" algn="just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 smtClean="0"/>
              <a:t>It </a:t>
            </a:r>
            <a:r>
              <a:rPr lang="en-US" sz="2400" dirty="0"/>
              <a:t>is a space given to the block of codes for class and function definitions or flow control.</a:t>
            </a:r>
          </a:p>
        </p:txBody>
      </p:sp>
      <p:pic>
        <p:nvPicPr>
          <p:cNvPr id="14" name="Picture 13"/>
          <p:cNvPicPr/>
          <p:nvPr/>
        </p:nvPicPr>
        <p:blipFill>
          <a:blip r:embed="rId2">
            <a:extLst/>
          </a:blip>
          <a:srcRect/>
          <a:stretch>
            <a:fillRect/>
          </a:stretch>
        </p:blipFill>
        <p:spPr bwMode="auto">
          <a:xfrm>
            <a:off x="521566" y="4454114"/>
            <a:ext cx="3158034" cy="2184377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30" y="4707643"/>
            <a:ext cx="2783105" cy="167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4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875" y="247560"/>
            <a:ext cx="9750264" cy="1058726"/>
          </a:xfr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/>
          <a:lstStyle/>
          <a:p>
            <a:r>
              <a:rPr lang="en-US" dirty="0"/>
              <a:t>TUPLE ASSIGNMENT</a:t>
            </a:r>
            <a:endParaRPr lang="en-GB" dirty="0"/>
          </a:p>
        </p:txBody>
      </p:sp>
      <p:grpSp>
        <p:nvGrpSpPr>
          <p:cNvPr id="9" name="Group 8"/>
          <p:cNvGrpSpPr/>
          <p:nvPr/>
        </p:nvGrpSpPr>
        <p:grpSpPr>
          <a:xfrm>
            <a:off x="772885" y="1776551"/>
            <a:ext cx="9951720" cy="640078"/>
            <a:chOff x="0" y="98581"/>
            <a:chExt cx="9625149" cy="1216800"/>
          </a:xfrm>
        </p:grpSpPr>
        <p:sp>
          <p:nvSpPr>
            <p:cNvPr id="10" name="Rounded Rectangle 9"/>
            <p:cNvSpPr/>
            <p:nvPr/>
          </p:nvSpPr>
          <p:spPr>
            <a:xfrm>
              <a:off x="0" y="98581"/>
              <a:ext cx="9625149" cy="1216800"/>
            </a:xfrm>
            <a:prstGeom prst="roundRect">
              <a:avLst/>
            </a:prstGeom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hemeClr val="lt1">
                <a:hueOff val="0"/>
                <a:satOff val="0"/>
                <a:lumOff val="0"/>
                <a:alphaOff val="0"/>
              </a:schemeClr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Rounded Rectangle 4"/>
            <p:cNvSpPr txBox="1"/>
            <p:nvPr/>
          </p:nvSpPr>
          <p:spPr>
            <a:xfrm>
              <a:off x="59399" y="157980"/>
              <a:ext cx="9506351" cy="10980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 smtClean="0"/>
                <a:t>An </a:t>
              </a:r>
              <a:r>
                <a:rPr lang="en-US" sz="2000" dirty="0"/>
                <a:t>assignment to all of the elements in a tuple using a single assignment statement.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39610" y="2481961"/>
            <a:ext cx="9971932" cy="1107674"/>
            <a:chOff x="0" y="98581"/>
            <a:chExt cx="9625149" cy="1216800"/>
          </a:xfrm>
        </p:grpSpPr>
        <p:sp>
          <p:nvSpPr>
            <p:cNvPr id="13" name="Rounded Rectangle 12"/>
            <p:cNvSpPr/>
            <p:nvPr/>
          </p:nvSpPr>
          <p:spPr>
            <a:xfrm>
              <a:off x="0" y="98581"/>
              <a:ext cx="9625149" cy="1216800"/>
            </a:xfrm>
            <a:prstGeom prst="roundRect">
              <a:avLst/>
            </a:prstGeom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hemeClr val="lt1">
                <a:hueOff val="0"/>
                <a:satOff val="0"/>
                <a:lumOff val="0"/>
                <a:alphaOff val="0"/>
              </a:schemeClr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Rounded Rectangle 4"/>
            <p:cNvSpPr txBox="1"/>
            <p:nvPr/>
          </p:nvSpPr>
          <p:spPr>
            <a:xfrm>
              <a:off x="0" y="176696"/>
              <a:ext cx="9506351" cy="10980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 smtClean="0"/>
                <a:t>Python </a:t>
              </a:r>
              <a:r>
                <a:rPr lang="en-US" sz="2000" dirty="0"/>
                <a:t>has a very powerful tuple assignment feature that allows a tuple of variables on the left of an assignment to be assigned values from a tuple on the right of the </a:t>
              </a:r>
              <a:r>
                <a:rPr lang="en-US" sz="2000" dirty="0" smtClean="0"/>
                <a:t>assignment.</a:t>
              </a:r>
              <a:endParaRPr lang="en-US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39610" y="3704416"/>
            <a:ext cx="9984995" cy="632450"/>
            <a:chOff x="0" y="98581"/>
            <a:chExt cx="9625149" cy="1216800"/>
          </a:xfrm>
        </p:grpSpPr>
        <p:sp>
          <p:nvSpPr>
            <p:cNvPr id="17" name="Rounded Rectangle 16"/>
            <p:cNvSpPr/>
            <p:nvPr/>
          </p:nvSpPr>
          <p:spPr>
            <a:xfrm>
              <a:off x="0" y="98581"/>
              <a:ext cx="9625149" cy="1216800"/>
            </a:xfrm>
            <a:prstGeom prst="roundRect">
              <a:avLst/>
            </a:prstGeom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hemeClr val="lt1">
                <a:hueOff val="0"/>
                <a:satOff val="0"/>
                <a:lumOff val="0"/>
                <a:alphaOff val="0"/>
              </a:schemeClr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ounded Rectangle 4"/>
            <p:cNvSpPr txBox="1"/>
            <p:nvPr/>
          </p:nvSpPr>
          <p:spPr>
            <a:xfrm>
              <a:off x="59399" y="157980"/>
              <a:ext cx="9506351" cy="10980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 smtClean="0"/>
                <a:t>The </a:t>
              </a:r>
              <a:r>
                <a:rPr lang="en-US" sz="2000" dirty="0"/>
                <a:t>left side is a tuple of variables; the right side is a tuple of values.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39610" y="4398462"/>
            <a:ext cx="9951720" cy="575152"/>
            <a:chOff x="0" y="98581"/>
            <a:chExt cx="9625149" cy="1216800"/>
          </a:xfrm>
        </p:grpSpPr>
        <p:sp>
          <p:nvSpPr>
            <p:cNvPr id="20" name="Rounded Rectangle 19"/>
            <p:cNvSpPr/>
            <p:nvPr/>
          </p:nvSpPr>
          <p:spPr>
            <a:xfrm>
              <a:off x="0" y="98581"/>
              <a:ext cx="9625149" cy="1216800"/>
            </a:xfrm>
            <a:prstGeom prst="roundRect">
              <a:avLst/>
            </a:prstGeom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hemeClr val="lt1">
                <a:hueOff val="0"/>
                <a:satOff val="0"/>
                <a:lumOff val="0"/>
                <a:alphaOff val="0"/>
              </a:schemeClr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Rounded Rectangle 4"/>
            <p:cNvSpPr txBox="1"/>
            <p:nvPr/>
          </p:nvSpPr>
          <p:spPr>
            <a:xfrm>
              <a:off x="59399" y="157980"/>
              <a:ext cx="9506351" cy="10980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 smtClean="0"/>
                <a:t>Each </a:t>
              </a:r>
              <a:r>
                <a:rPr lang="en-US" sz="2000" dirty="0"/>
                <a:t>value is assigned to its respective </a:t>
              </a:r>
              <a:r>
                <a:rPr lang="en-US" sz="2000" dirty="0" smtClean="0"/>
                <a:t>variable.</a:t>
              </a:r>
              <a:endParaRPr lang="en-US" sz="200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49716" y="5049501"/>
            <a:ext cx="9951720" cy="575152"/>
            <a:chOff x="0" y="98581"/>
            <a:chExt cx="9625149" cy="1216800"/>
          </a:xfrm>
        </p:grpSpPr>
        <p:sp>
          <p:nvSpPr>
            <p:cNvPr id="23" name="Rounded Rectangle 22"/>
            <p:cNvSpPr/>
            <p:nvPr/>
          </p:nvSpPr>
          <p:spPr>
            <a:xfrm>
              <a:off x="0" y="98581"/>
              <a:ext cx="9625149" cy="1216800"/>
            </a:xfrm>
            <a:prstGeom prst="roundRect">
              <a:avLst/>
            </a:prstGeom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hemeClr val="lt1">
                <a:hueOff val="0"/>
                <a:satOff val="0"/>
                <a:lumOff val="0"/>
                <a:alphaOff val="0"/>
              </a:schemeClr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Rounded Rectangle 4"/>
            <p:cNvSpPr txBox="1"/>
            <p:nvPr/>
          </p:nvSpPr>
          <p:spPr>
            <a:xfrm>
              <a:off x="59399" y="157980"/>
              <a:ext cx="9506351" cy="10980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 smtClean="0"/>
                <a:t>All </a:t>
              </a:r>
              <a:r>
                <a:rPr lang="en-US" sz="2000" dirty="0"/>
                <a:t>the expressions on the right side are evaluated before any of the assignments. This feature makes tuple assignment quite versatile.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11266" y="5744030"/>
            <a:ext cx="9951720" cy="575152"/>
            <a:chOff x="0" y="98581"/>
            <a:chExt cx="9625149" cy="1216800"/>
          </a:xfrm>
        </p:grpSpPr>
        <p:sp>
          <p:nvSpPr>
            <p:cNvPr id="26" name="Rounded Rectangle 25"/>
            <p:cNvSpPr/>
            <p:nvPr/>
          </p:nvSpPr>
          <p:spPr>
            <a:xfrm>
              <a:off x="0" y="98581"/>
              <a:ext cx="9625149" cy="1216800"/>
            </a:xfrm>
            <a:prstGeom prst="roundRect">
              <a:avLst/>
            </a:prstGeom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hemeClr val="lt1">
                <a:hueOff val="0"/>
                <a:satOff val="0"/>
                <a:lumOff val="0"/>
                <a:alphaOff val="0"/>
              </a:schemeClr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Rounded Rectangle 4"/>
            <p:cNvSpPr txBox="1"/>
            <p:nvPr/>
          </p:nvSpPr>
          <p:spPr>
            <a:xfrm>
              <a:off x="59399" y="157980"/>
              <a:ext cx="9506351" cy="10980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 smtClean="0"/>
                <a:t>Naturally</a:t>
              </a:r>
              <a:r>
                <a:rPr lang="en-US" sz="2000" dirty="0"/>
                <a:t>, the number of variables on the left and the number of values on the right have to be the same.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909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875" y="247560"/>
            <a:ext cx="9750264" cy="1058726"/>
          </a:xfr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/>
          <a:lstStyle/>
          <a:p>
            <a:r>
              <a:rPr lang="en-US" dirty="0"/>
              <a:t>TUPLE ASSIGNMENT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691" y="1511462"/>
            <a:ext cx="6072415" cy="7494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4875" y="2401024"/>
            <a:ext cx="1172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marR="0">
              <a:spcBef>
                <a:spcPts val="0"/>
              </a:spcBef>
              <a:spcAft>
                <a:spcPts val="0"/>
              </a:spcAft>
            </a:pPr>
            <a:r>
              <a:rPr lang="en-US" b="1" u="sng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Example: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308464" y="2770356"/>
            <a:ext cx="9951720" cy="640078"/>
            <a:chOff x="0" y="98581"/>
            <a:chExt cx="9625149" cy="1216800"/>
          </a:xfrm>
        </p:grpSpPr>
        <p:sp>
          <p:nvSpPr>
            <p:cNvPr id="29" name="Rounded Rectangle 28"/>
            <p:cNvSpPr/>
            <p:nvPr/>
          </p:nvSpPr>
          <p:spPr>
            <a:xfrm>
              <a:off x="0" y="98581"/>
              <a:ext cx="9625149" cy="1216800"/>
            </a:xfrm>
            <a:prstGeom prst="roundRect">
              <a:avLst/>
            </a:prstGeom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hemeClr val="lt1">
                <a:hueOff val="0"/>
                <a:satOff val="0"/>
                <a:lumOff val="0"/>
                <a:alphaOff val="0"/>
              </a:schemeClr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Rounded Rectangle 4"/>
            <p:cNvSpPr txBox="1"/>
            <p:nvPr/>
          </p:nvSpPr>
          <p:spPr>
            <a:xfrm>
              <a:off x="59399" y="157980"/>
              <a:ext cx="9506350" cy="10980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It is useful to swap the values of two variables. With conventional assignment statements, we have to use a temporary variable. For example, to swap a and b: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3" y="4093274"/>
            <a:ext cx="5755717" cy="23205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501" y="3779766"/>
            <a:ext cx="4877209" cy="246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1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875" y="247560"/>
            <a:ext cx="9750264" cy="1058726"/>
          </a:xfr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/>
          <a:lstStyle/>
          <a:p>
            <a:r>
              <a:rPr lang="en-US" dirty="0"/>
              <a:t>TUPLE ASSIGNMENT</a:t>
            </a:r>
            <a:endParaRPr lang="en-GB" dirty="0"/>
          </a:p>
        </p:txBody>
      </p:sp>
      <p:grpSp>
        <p:nvGrpSpPr>
          <p:cNvPr id="28" name="Group 27"/>
          <p:cNvGrpSpPr/>
          <p:nvPr/>
        </p:nvGrpSpPr>
        <p:grpSpPr>
          <a:xfrm>
            <a:off x="659093" y="1452279"/>
            <a:ext cx="8540930" cy="640078"/>
            <a:chOff x="0" y="98581"/>
            <a:chExt cx="9625149" cy="1216800"/>
          </a:xfrm>
        </p:grpSpPr>
        <p:sp>
          <p:nvSpPr>
            <p:cNvPr id="29" name="Rounded Rectangle 28"/>
            <p:cNvSpPr/>
            <p:nvPr/>
          </p:nvSpPr>
          <p:spPr>
            <a:xfrm>
              <a:off x="0" y="98581"/>
              <a:ext cx="9625149" cy="1216800"/>
            </a:xfrm>
            <a:prstGeom prst="roundRect">
              <a:avLst/>
            </a:prstGeom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hemeClr val="lt1">
                <a:hueOff val="0"/>
                <a:satOff val="0"/>
                <a:lumOff val="0"/>
                <a:alphaOff val="0"/>
              </a:schemeClr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Rounded Rectangle 4"/>
            <p:cNvSpPr txBox="1"/>
            <p:nvPr/>
          </p:nvSpPr>
          <p:spPr>
            <a:xfrm>
              <a:off x="407010" y="157980"/>
              <a:ext cx="8982601" cy="10980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Tuple assignment solves this problem neatly:</a:t>
              </a:r>
            </a:p>
          </p:txBody>
        </p:sp>
      </p:grpSp>
      <p:pic>
        <p:nvPicPr>
          <p:cNvPr id="9" name="Picture 8"/>
          <p:cNvPicPr/>
          <p:nvPr/>
        </p:nvPicPr>
        <p:blipFill>
          <a:blip r:embed="rId2">
            <a:extLst/>
          </a:blip>
          <a:srcRect/>
          <a:stretch>
            <a:fillRect/>
          </a:stretch>
        </p:blipFill>
        <p:spPr bwMode="auto">
          <a:xfrm>
            <a:off x="4115341" y="2188918"/>
            <a:ext cx="4114256" cy="522889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5438998" y="2207101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(a, b) = (b, a)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902933" y="2756116"/>
            <a:ext cx="8540930" cy="640078"/>
            <a:chOff x="0" y="98581"/>
            <a:chExt cx="9625149" cy="1216800"/>
          </a:xfrm>
        </p:grpSpPr>
        <p:sp>
          <p:nvSpPr>
            <p:cNvPr id="13" name="Rounded Rectangle 12"/>
            <p:cNvSpPr/>
            <p:nvPr/>
          </p:nvSpPr>
          <p:spPr>
            <a:xfrm>
              <a:off x="0" y="98581"/>
              <a:ext cx="9625149" cy="1216800"/>
            </a:xfrm>
            <a:prstGeom prst="roundRect">
              <a:avLst/>
            </a:prstGeom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hemeClr val="lt1">
                <a:hueOff val="0"/>
                <a:satOff val="0"/>
                <a:lumOff val="0"/>
                <a:alphaOff val="0"/>
              </a:schemeClr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Rounded Rectangle 4"/>
            <p:cNvSpPr txBox="1"/>
            <p:nvPr/>
          </p:nvSpPr>
          <p:spPr>
            <a:xfrm>
              <a:off x="407010" y="157980"/>
              <a:ext cx="8982601" cy="10980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One way to think of tuple assignment is as tuple packing/unpacking</a:t>
              </a:r>
              <a:r>
                <a:rPr lang="en-US" sz="2000" dirty="0" smtClean="0"/>
                <a:t>.</a:t>
              </a: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In tuple packing, the values on the left are ‘packed’ together in a tuple:</a:t>
              </a:r>
            </a:p>
          </p:txBody>
        </p:sp>
      </p:grpSp>
      <p:pic>
        <p:nvPicPr>
          <p:cNvPr id="15" name="Picture 14"/>
          <p:cNvPicPr/>
          <p:nvPr/>
        </p:nvPicPr>
        <p:blipFill>
          <a:blip r:embed="rId3">
            <a:extLst/>
          </a:blip>
          <a:srcRect/>
          <a:stretch>
            <a:fillRect/>
          </a:stretch>
        </p:blipFill>
        <p:spPr bwMode="auto">
          <a:xfrm>
            <a:off x="3655372" y="3476872"/>
            <a:ext cx="5387895" cy="448923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3770715" y="3516061"/>
            <a:ext cx="4798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&gt;&gt;&gt;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b = ("George", 25, "20000")</a:t>
            </a:r>
            <a:r>
              <a:rPr lang="en-US" sz="1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i="1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# tuple 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979011" y="4106796"/>
            <a:ext cx="8540930" cy="640078"/>
            <a:chOff x="0" y="-124916"/>
            <a:chExt cx="9625149" cy="1216799"/>
          </a:xfrm>
        </p:grpSpPr>
        <p:sp>
          <p:nvSpPr>
            <p:cNvPr id="18" name="Rounded Rectangle 17"/>
            <p:cNvSpPr/>
            <p:nvPr/>
          </p:nvSpPr>
          <p:spPr>
            <a:xfrm>
              <a:off x="0" y="-124916"/>
              <a:ext cx="9625149" cy="1216799"/>
            </a:xfrm>
            <a:prstGeom prst="roundRect">
              <a:avLst/>
            </a:prstGeom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hemeClr val="lt1">
                <a:hueOff val="0"/>
                <a:satOff val="0"/>
                <a:lumOff val="0"/>
                <a:alphaOff val="0"/>
              </a:schemeClr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Rounded Rectangle 4"/>
            <p:cNvSpPr txBox="1"/>
            <p:nvPr/>
          </p:nvSpPr>
          <p:spPr>
            <a:xfrm>
              <a:off x="105364" y="-124916"/>
              <a:ext cx="8982601" cy="109800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 smtClean="0"/>
                <a:t>In </a:t>
              </a:r>
              <a:r>
                <a:rPr lang="en-US" sz="2000" dirty="0"/>
                <a:t>tuple unpacking, the values in a tuple on the right are ‘unpacked’ into the variables/names on the right: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0845" y="4831087"/>
            <a:ext cx="4738045" cy="189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85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875" y="247560"/>
            <a:ext cx="9750264" cy="1058726"/>
          </a:xfr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/>
          <a:lstStyle/>
          <a:p>
            <a:r>
              <a:rPr lang="en-US" dirty="0" smtClean="0"/>
              <a:t>OPERATORS</a:t>
            </a:r>
            <a:endParaRPr lang="en-GB" dirty="0"/>
          </a:p>
        </p:txBody>
      </p:sp>
      <p:grpSp>
        <p:nvGrpSpPr>
          <p:cNvPr id="28" name="Group 27"/>
          <p:cNvGrpSpPr/>
          <p:nvPr/>
        </p:nvGrpSpPr>
        <p:grpSpPr>
          <a:xfrm>
            <a:off x="659093" y="1360838"/>
            <a:ext cx="9072736" cy="640078"/>
            <a:chOff x="0" y="98581"/>
            <a:chExt cx="9625149" cy="1216800"/>
          </a:xfrm>
        </p:grpSpPr>
        <p:sp>
          <p:nvSpPr>
            <p:cNvPr id="29" name="Rounded Rectangle 28"/>
            <p:cNvSpPr/>
            <p:nvPr/>
          </p:nvSpPr>
          <p:spPr>
            <a:xfrm>
              <a:off x="0" y="98581"/>
              <a:ext cx="9625149" cy="1216800"/>
            </a:xfrm>
            <a:prstGeom prst="roundRect">
              <a:avLst/>
            </a:prstGeom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hemeClr val="lt1">
                <a:hueOff val="0"/>
                <a:satOff val="0"/>
                <a:lumOff val="0"/>
                <a:alphaOff val="0"/>
              </a:schemeClr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Rounded Rectangle 4"/>
            <p:cNvSpPr txBox="1"/>
            <p:nvPr/>
          </p:nvSpPr>
          <p:spPr>
            <a:xfrm>
              <a:off x="407010" y="157980"/>
              <a:ext cx="8982601" cy="10980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 smtClean="0"/>
                <a:t>Operators </a:t>
              </a:r>
              <a:r>
                <a:rPr lang="en-US" sz="2000" dirty="0"/>
                <a:t>are the constructs which can manipulate the value of operands.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59093" y="2068531"/>
            <a:ext cx="9072736" cy="640078"/>
            <a:chOff x="0" y="98581"/>
            <a:chExt cx="9625149" cy="1216800"/>
          </a:xfrm>
        </p:grpSpPr>
        <p:sp>
          <p:nvSpPr>
            <p:cNvPr id="8" name="Rounded Rectangle 7"/>
            <p:cNvSpPr/>
            <p:nvPr/>
          </p:nvSpPr>
          <p:spPr>
            <a:xfrm>
              <a:off x="0" y="98581"/>
              <a:ext cx="9625149" cy="1216800"/>
            </a:xfrm>
            <a:prstGeom prst="roundRect">
              <a:avLst/>
            </a:prstGeom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hemeClr val="lt1">
                <a:hueOff val="0"/>
                <a:satOff val="0"/>
                <a:lumOff val="0"/>
                <a:alphaOff val="0"/>
              </a:schemeClr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Rounded Rectangle 4"/>
            <p:cNvSpPr txBox="1"/>
            <p:nvPr/>
          </p:nvSpPr>
          <p:spPr>
            <a:xfrm>
              <a:off x="407010" y="157980"/>
              <a:ext cx="8982601" cy="10980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 smtClean="0"/>
                <a:t>Consider the expression 4 + 5 = 9. Here, 4 and 5 are called operands and + is called operator</a:t>
              </a:r>
              <a:endParaRPr lang="en-US" sz="2000" dirty="0"/>
            </a:p>
          </p:txBody>
        </p:sp>
      </p:grpSp>
      <p:graphicFrame>
        <p:nvGraphicFramePr>
          <p:cNvPr id="10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3511231" y="3616842"/>
          <a:ext cx="9172801" cy="3200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Rounded Rectangle 11"/>
          <p:cNvSpPr/>
          <p:nvPr/>
        </p:nvSpPr>
        <p:spPr>
          <a:xfrm>
            <a:off x="693639" y="2739855"/>
            <a:ext cx="9072736" cy="640078"/>
          </a:xfrm>
          <a:prstGeom prst="roundRect">
            <a:avLst/>
          </a:prstGeom>
        </p:spPr>
        <p:style>
          <a:lnRef idx="0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Rounded Rectangle 4"/>
          <p:cNvSpPr txBox="1"/>
          <p:nvPr/>
        </p:nvSpPr>
        <p:spPr>
          <a:xfrm>
            <a:off x="961928" y="2717806"/>
            <a:ext cx="8467066" cy="57758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Types </a:t>
            </a:r>
            <a:r>
              <a:rPr lang="en-US" sz="2000" dirty="0"/>
              <a:t>of Operators:</a:t>
            </a:r>
          </a:p>
          <a:p>
            <a:r>
              <a:rPr lang="en-US" sz="2000" dirty="0" smtClean="0"/>
              <a:t>	-</a:t>
            </a:r>
            <a:r>
              <a:rPr lang="en-US" sz="2000" dirty="0"/>
              <a:t>Python language supports the following types of operators</a:t>
            </a:r>
          </a:p>
        </p:txBody>
      </p:sp>
    </p:spTree>
    <p:extLst>
      <p:ext uri="{BB962C8B-B14F-4D97-AF65-F5344CB8AC3E}">
        <p14:creationId xmlns:p14="http://schemas.microsoft.com/office/powerpoint/2010/main" val="411209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D970DA0-DEBC-4740-B550-AB01C75B8D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4D71D01-9901-45A7-A353-B9D35F560D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D1CD1D5-338F-48A0-BADC-D84B8228C3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E189C88-8019-42D2-8F60-CD09D90558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C275B53-FF38-48E6-BD8F-084D2F01D7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2096A37-A621-4EFF-BF03-BF83078F04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BAE75D0-F572-42C8-8070-59731CDA23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52B3C68-1614-47A3-9005-2A52A41EA0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5991333-41AA-4E52-B568-9BE543A129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EEF9E02-0470-45D5-8E0E-8D0D94DC3E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A6F7F15-A34F-49B9-8D15-956A70AC18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18664B0-7D78-4A16-A70D-48DBE31816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2937A92-1174-4186-B4A0-F078F34B25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9CA9035-9E34-49F8-B26A-0169AA4DD4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Dgm bld="one"/>
        </p:bldSub>
      </p:bldGraphic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875" y="247560"/>
            <a:ext cx="9647254" cy="779382"/>
          </a:xfr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/>
          <a:lstStyle/>
          <a:p>
            <a:r>
              <a:rPr lang="en-US" dirty="0"/>
              <a:t>Arithmetic operators</a:t>
            </a:r>
            <a:endParaRPr lang="en-GB" dirty="0"/>
          </a:p>
        </p:txBody>
      </p:sp>
      <p:grpSp>
        <p:nvGrpSpPr>
          <p:cNvPr id="28" name="Group 27"/>
          <p:cNvGrpSpPr/>
          <p:nvPr/>
        </p:nvGrpSpPr>
        <p:grpSpPr>
          <a:xfrm>
            <a:off x="645026" y="1206092"/>
            <a:ext cx="8667787" cy="729219"/>
            <a:chOff x="0" y="98581"/>
            <a:chExt cx="9625149" cy="12168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29" name="Rounded Rectangle 28"/>
            <p:cNvSpPr/>
            <p:nvPr/>
          </p:nvSpPr>
          <p:spPr>
            <a:xfrm>
              <a:off x="0" y="98581"/>
              <a:ext cx="9625149" cy="1216800"/>
            </a:xfrm>
            <a:prstGeom prst="roundRect">
              <a:avLst/>
            </a:prstGeom>
            <a:grpFill/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hemeClr val="lt1">
                <a:hueOff val="0"/>
                <a:satOff val="0"/>
                <a:lumOff val="0"/>
                <a:alphaOff val="0"/>
              </a:schemeClr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Rounded Rectangle 4"/>
            <p:cNvSpPr txBox="1"/>
            <p:nvPr/>
          </p:nvSpPr>
          <p:spPr>
            <a:xfrm>
              <a:off x="407010" y="157980"/>
              <a:ext cx="8982601" cy="109800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They are used to perform </a:t>
              </a:r>
              <a:r>
                <a:rPr lang="en-US" sz="2000" b="1" dirty="0"/>
                <a:t>mathematical operations </a:t>
              </a:r>
              <a:r>
                <a:rPr lang="en-US" sz="2000" dirty="0"/>
                <a:t>like addition, subtraction, multiplication etc. </a:t>
              </a:r>
              <a:r>
                <a:rPr lang="en-US" sz="2000" b="1" dirty="0"/>
                <a:t>Assume, a=10 and b=5</a:t>
              </a: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60" y="2132836"/>
            <a:ext cx="7143733" cy="459381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526" y="4604515"/>
            <a:ext cx="4510619" cy="21221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942" y="2045899"/>
            <a:ext cx="4163786" cy="255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6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875" y="247560"/>
            <a:ext cx="9647254" cy="779382"/>
          </a:xfr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/>
          <a:lstStyle/>
          <a:p>
            <a:r>
              <a:rPr lang="en-US" dirty="0"/>
              <a:t>Comparison (Relational) Operators:</a:t>
            </a:r>
            <a:endParaRPr lang="en-GB" dirty="0"/>
          </a:p>
        </p:txBody>
      </p:sp>
      <p:grpSp>
        <p:nvGrpSpPr>
          <p:cNvPr id="8" name="Group 7"/>
          <p:cNvGrpSpPr/>
          <p:nvPr/>
        </p:nvGrpSpPr>
        <p:grpSpPr>
          <a:xfrm>
            <a:off x="659093" y="1107614"/>
            <a:ext cx="9072736" cy="640078"/>
            <a:chOff x="0" y="98581"/>
            <a:chExt cx="9625149" cy="12168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9" name="Rounded Rectangle 8"/>
            <p:cNvSpPr/>
            <p:nvPr/>
          </p:nvSpPr>
          <p:spPr>
            <a:xfrm>
              <a:off x="0" y="98581"/>
              <a:ext cx="9625149" cy="1216800"/>
            </a:xfrm>
            <a:prstGeom prst="roundRect">
              <a:avLst/>
            </a:prstGeom>
            <a:grpFill/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hemeClr val="lt1">
                <a:hueOff val="0"/>
                <a:satOff val="0"/>
                <a:lumOff val="0"/>
                <a:alphaOff val="0"/>
              </a:schemeClr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Rounded Rectangle 4"/>
            <p:cNvSpPr txBox="1"/>
            <p:nvPr/>
          </p:nvSpPr>
          <p:spPr>
            <a:xfrm>
              <a:off x="407010" y="157980"/>
              <a:ext cx="8982601" cy="109800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 smtClean="0"/>
                <a:t>Comparison </a:t>
              </a:r>
              <a:r>
                <a:rPr lang="en-US" sz="2000" dirty="0"/>
                <a:t>operators are used to compare values.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59093" y="1815307"/>
            <a:ext cx="9072736" cy="640078"/>
            <a:chOff x="0" y="98581"/>
            <a:chExt cx="9625149" cy="12168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2" name="Rounded Rectangle 11"/>
            <p:cNvSpPr/>
            <p:nvPr/>
          </p:nvSpPr>
          <p:spPr>
            <a:xfrm>
              <a:off x="0" y="98581"/>
              <a:ext cx="9625149" cy="1216800"/>
            </a:xfrm>
            <a:prstGeom prst="roundRect">
              <a:avLst/>
            </a:prstGeom>
            <a:grpFill/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hemeClr val="lt1">
                <a:hueOff val="0"/>
                <a:satOff val="0"/>
                <a:lumOff val="0"/>
                <a:alphaOff val="0"/>
              </a:schemeClr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Rounded Rectangle 4"/>
            <p:cNvSpPr txBox="1"/>
            <p:nvPr/>
          </p:nvSpPr>
          <p:spPr>
            <a:xfrm>
              <a:off x="407010" y="157980"/>
              <a:ext cx="8982601" cy="109800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 smtClean="0"/>
                <a:t>It </a:t>
              </a:r>
              <a:r>
                <a:rPr lang="en-US" sz="2000" dirty="0"/>
                <a:t>either returns True or False according to the condition. Assume, a=10 and b=5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66" y="2536355"/>
            <a:ext cx="6686550" cy="828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66" y="3365030"/>
            <a:ext cx="6677025" cy="3390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6467" y="2680046"/>
            <a:ext cx="3891098" cy="397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2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875" y="247560"/>
            <a:ext cx="9647254" cy="779382"/>
          </a:xfr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/>
          <a:lstStyle/>
          <a:p>
            <a:r>
              <a:rPr lang="en-US" dirty="0"/>
              <a:t>Comparison (Relational) Operators:</a:t>
            </a:r>
            <a:endParaRPr lang="en-GB" dirty="0"/>
          </a:p>
        </p:txBody>
      </p:sp>
      <p:grpSp>
        <p:nvGrpSpPr>
          <p:cNvPr id="8" name="Group 7"/>
          <p:cNvGrpSpPr/>
          <p:nvPr/>
        </p:nvGrpSpPr>
        <p:grpSpPr>
          <a:xfrm>
            <a:off x="659093" y="1107614"/>
            <a:ext cx="9072736" cy="640078"/>
            <a:chOff x="0" y="98581"/>
            <a:chExt cx="9625149" cy="121680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9" name="Rounded Rectangle 8"/>
            <p:cNvSpPr/>
            <p:nvPr/>
          </p:nvSpPr>
          <p:spPr>
            <a:xfrm>
              <a:off x="0" y="98581"/>
              <a:ext cx="9625149" cy="1216800"/>
            </a:xfrm>
            <a:prstGeom prst="roundRect">
              <a:avLst/>
            </a:prstGeom>
            <a:grpFill/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hemeClr val="lt1">
                <a:hueOff val="0"/>
                <a:satOff val="0"/>
                <a:lumOff val="0"/>
                <a:alphaOff val="0"/>
              </a:schemeClr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Rounded Rectangle 4"/>
            <p:cNvSpPr txBox="1"/>
            <p:nvPr/>
          </p:nvSpPr>
          <p:spPr>
            <a:xfrm>
              <a:off x="407010" y="157980"/>
              <a:ext cx="8982601" cy="109800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 smtClean="0"/>
                <a:t>Comparison </a:t>
              </a:r>
              <a:r>
                <a:rPr lang="en-US" sz="2000" dirty="0"/>
                <a:t>operators are used to compare values.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59093" y="1815307"/>
            <a:ext cx="9072736" cy="640078"/>
            <a:chOff x="0" y="98581"/>
            <a:chExt cx="9625149" cy="121680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12" name="Rounded Rectangle 11"/>
            <p:cNvSpPr/>
            <p:nvPr/>
          </p:nvSpPr>
          <p:spPr>
            <a:xfrm>
              <a:off x="0" y="98581"/>
              <a:ext cx="9625149" cy="1216800"/>
            </a:xfrm>
            <a:prstGeom prst="roundRect">
              <a:avLst/>
            </a:prstGeom>
            <a:grpFill/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hemeClr val="lt1">
                <a:hueOff val="0"/>
                <a:satOff val="0"/>
                <a:lumOff val="0"/>
                <a:alphaOff val="0"/>
              </a:schemeClr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Rounded Rectangle 4"/>
            <p:cNvSpPr txBox="1"/>
            <p:nvPr/>
          </p:nvSpPr>
          <p:spPr>
            <a:xfrm>
              <a:off x="407010" y="157980"/>
              <a:ext cx="8982601" cy="109800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 smtClean="0"/>
                <a:t>It </a:t>
              </a:r>
              <a:r>
                <a:rPr lang="en-US" sz="2000" dirty="0"/>
                <a:t>either returns True or False according to the condition. Assume, a=10 and b=5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48" y="2748133"/>
            <a:ext cx="5480449" cy="245088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441" y="2748133"/>
            <a:ext cx="3320737" cy="33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37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875" y="247560"/>
            <a:ext cx="9647254" cy="779382"/>
          </a:xfr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/>
          <a:lstStyle/>
          <a:p>
            <a:r>
              <a:rPr lang="en-US" dirty="0"/>
              <a:t>Assignment Operators</a:t>
            </a:r>
            <a:endParaRPr lang="en-GB" dirty="0"/>
          </a:p>
        </p:txBody>
      </p:sp>
      <p:grpSp>
        <p:nvGrpSpPr>
          <p:cNvPr id="8" name="Group 7"/>
          <p:cNvGrpSpPr/>
          <p:nvPr/>
        </p:nvGrpSpPr>
        <p:grpSpPr>
          <a:xfrm>
            <a:off x="463150" y="1470786"/>
            <a:ext cx="9072736" cy="640078"/>
            <a:chOff x="0" y="98581"/>
            <a:chExt cx="9625149" cy="12168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9" name="Rounded Rectangle 8"/>
            <p:cNvSpPr/>
            <p:nvPr/>
          </p:nvSpPr>
          <p:spPr>
            <a:xfrm>
              <a:off x="0" y="98581"/>
              <a:ext cx="9625149" cy="1216800"/>
            </a:xfrm>
            <a:prstGeom prst="roundRect">
              <a:avLst/>
            </a:prstGeom>
            <a:grpFill/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hemeClr val="lt1">
                <a:hueOff val="0"/>
                <a:satOff val="0"/>
                <a:lumOff val="0"/>
                <a:alphaOff val="0"/>
              </a:schemeClr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Rounded Rectangle 4"/>
            <p:cNvSpPr txBox="1"/>
            <p:nvPr/>
          </p:nvSpPr>
          <p:spPr>
            <a:xfrm>
              <a:off x="407010" y="157980"/>
              <a:ext cx="8982601" cy="109800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Assignment operators are used in Python to assign values to variables.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5" y="2564151"/>
            <a:ext cx="6961781" cy="32357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945" y="2743199"/>
            <a:ext cx="5271377" cy="278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39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875" y="247560"/>
            <a:ext cx="9647254" cy="779382"/>
          </a:xfr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/>
          <a:lstStyle/>
          <a:p>
            <a:r>
              <a:rPr lang="en-US" dirty="0"/>
              <a:t>Assignment Operators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1" y="1432999"/>
            <a:ext cx="6795015" cy="46697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146" y="1894113"/>
            <a:ext cx="4952847" cy="261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4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ctr" rtl="0">
              <a:lnSpc>
                <a:spcPct val="90000"/>
              </a:lnSpc>
              <a:spcBef>
                <a:spcPct val="0"/>
              </a:spcBef>
            </a:pPr>
            <a:r>
              <a:rPr lang="en-US" sz="4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Interactive Mode</a:t>
            </a:r>
            <a:endParaRPr lang="en-US" sz="4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Interactive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Mode, as the name suggests, allows us to interact with OS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When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type Python statement, interpreter displays the result(s) immediately.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Python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 interactive mode, is good enough to learn, experiment or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explore.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Working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interactive mode is convenient for beginners and for testing small pieces of code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51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875" y="247560"/>
            <a:ext cx="9647254" cy="779382"/>
          </a:xfr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/>
          <a:lstStyle/>
          <a:p>
            <a:r>
              <a:rPr lang="en-US" dirty="0"/>
              <a:t>Assignment Operators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75" y="1815736"/>
            <a:ext cx="5710280" cy="42273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541" y="2194560"/>
            <a:ext cx="6040668" cy="318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4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875" y="247560"/>
            <a:ext cx="9647254" cy="779382"/>
          </a:xfr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/>
          <a:lstStyle/>
          <a:p>
            <a:r>
              <a:rPr lang="en-US" dirty="0"/>
              <a:t>Logical Operators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659093" y="1159866"/>
            <a:ext cx="9072736" cy="640078"/>
            <a:chOff x="0" y="98581"/>
            <a:chExt cx="9625149" cy="1216800"/>
          </a:xfrm>
          <a:solidFill>
            <a:schemeClr val="bg1">
              <a:lumMod val="75000"/>
            </a:schemeClr>
          </a:solidFill>
        </p:grpSpPr>
        <p:sp>
          <p:nvSpPr>
            <p:cNvPr id="5" name="Rounded Rectangle 4"/>
            <p:cNvSpPr/>
            <p:nvPr/>
          </p:nvSpPr>
          <p:spPr>
            <a:xfrm>
              <a:off x="0" y="98581"/>
              <a:ext cx="9625149" cy="1216800"/>
            </a:xfrm>
            <a:prstGeom prst="roundRect">
              <a:avLst/>
            </a:prstGeom>
            <a:grpFill/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hemeClr val="lt1">
                <a:hueOff val="0"/>
                <a:satOff val="0"/>
                <a:lumOff val="0"/>
                <a:alphaOff val="0"/>
              </a:schemeClr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Rounded Rectangle 4"/>
            <p:cNvSpPr txBox="1"/>
            <p:nvPr/>
          </p:nvSpPr>
          <p:spPr>
            <a:xfrm>
              <a:off x="407010" y="157980"/>
              <a:ext cx="8982601" cy="109800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Logical operators are the and, or, not operators.</a:t>
              </a:r>
            </a:p>
          </p:txBody>
        </p:sp>
      </p:grpSp>
      <p:pic>
        <p:nvPicPr>
          <p:cNvPr id="7" name="Picture 6"/>
          <p:cNvPicPr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/>
          </a:blip>
          <a:srcRect/>
          <a:stretch>
            <a:fillRect/>
          </a:stretch>
        </p:blipFill>
        <p:spPr bwMode="auto">
          <a:xfrm>
            <a:off x="2312125" y="2041660"/>
            <a:ext cx="7292340" cy="2073139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372" y="4347164"/>
            <a:ext cx="5941559" cy="173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9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875" y="247560"/>
            <a:ext cx="9647254" cy="779382"/>
          </a:xfr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/>
          <a:lstStyle/>
          <a:p>
            <a:r>
              <a:rPr lang="en-US" dirty="0"/>
              <a:t>Bitwise Operators: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354875" y="1169217"/>
            <a:ext cx="10306594" cy="640078"/>
            <a:chOff x="0" y="98581"/>
            <a:chExt cx="9625149" cy="12168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5" name="Rounded Rectangle 4"/>
            <p:cNvSpPr/>
            <p:nvPr/>
          </p:nvSpPr>
          <p:spPr>
            <a:xfrm>
              <a:off x="0" y="98581"/>
              <a:ext cx="9625149" cy="1216800"/>
            </a:xfrm>
            <a:prstGeom prst="roundRect">
              <a:avLst/>
            </a:prstGeom>
            <a:grpFill/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hemeClr val="lt1">
                <a:hueOff val="0"/>
                <a:satOff val="0"/>
                <a:lumOff val="0"/>
                <a:alphaOff val="0"/>
              </a:schemeClr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Rounded Rectangle 4"/>
            <p:cNvSpPr txBox="1"/>
            <p:nvPr/>
          </p:nvSpPr>
          <p:spPr>
            <a:xfrm>
              <a:off x="407010" y="157980"/>
              <a:ext cx="8982601" cy="109800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 smtClean="0"/>
                <a:t>A </a:t>
              </a:r>
              <a:r>
                <a:rPr lang="en-US" sz="2000" dirty="0"/>
                <a:t>bitwise operation operates on one or more bit patterns at the level of </a:t>
              </a:r>
              <a:r>
                <a:rPr lang="en-US" sz="2000" dirty="0" smtClean="0"/>
                <a:t>individual bits</a:t>
              </a:r>
              <a:endParaRPr lang="en-US" sz="2000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654" y="2474682"/>
            <a:ext cx="5630503" cy="25937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654" y="5090580"/>
            <a:ext cx="2967037" cy="13028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012" y="2474682"/>
            <a:ext cx="488632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7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742121"/>
            <a:ext cx="12192000" cy="808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Bitwise </a:t>
            </a:r>
            <a:r>
              <a:rPr lang="en-US" sz="3200" b="1" dirty="0"/>
              <a:t>Operators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A311-F8B8-413B-ACCD-5A57951484CD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7" name="Footer Placeholder 8"/>
          <p:cNvSpPr txBox="1">
            <a:spLocks/>
          </p:cNvSpPr>
          <p:nvPr/>
        </p:nvSpPr>
        <p:spPr>
          <a:xfrm>
            <a:off x="8420669" y="6321262"/>
            <a:ext cx="35306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Oxford University Press 2017. All rights reserved.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27" y="3628046"/>
            <a:ext cx="9072181" cy="1448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37165" y="1668192"/>
            <a:ext cx="1152342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As the name suggests, bitwise operators perform operations at the bit level. These operators include </a:t>
            </a:r>
            <a:r>
              <a:rPr lang="en-IN" b="1" dirty="0" smtClean="0">
                <a:solidFill>
                  <a:schemeClr val="accent1">
                    <a:lumMod val="75000"/>
                  </a:schemeClr>
                </a:solidFill>
              </a:rPr>
              <a:t>bitwise AND</a:t>
            </a:r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, bitwise OR, bitwise XOR, and shift operators. Bitwise operators expect their operands to be </a:t>
            </a:r>
            <a:r>
              <a:rPr lang="en-IN" b="1" dirty="0" smtClean="0">
                <a:solidFill>
                  <a:schemeClr val="accent1">
                    <a:lumMod val="75000"/>
                  </a:schemeClr>
                </a:solidFill>
              </a:rPr>
              <a:t>of integers </a:t>
            </a:r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and treat them as a sequence of bits</a:t>
            </a:r>
            <a:r>
              <a:rPr lang="en-IN" b="1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The truth tables of these bitwise operators </a:t>
            </a:r>
            <a:r>
              <a:rPr lang="en-IN" b="1" dirty="0" smtClean="0">
                <a:solidFill>
                  <a:schemeClr val="accent1">
                    <a:lumMod val="75000"/>
                  </a:schemeClr>
                </a:solidFill>
              </a:rPr>
              <a:t>are given below.</a:t>
            </a:r>
            <a:endParaRPr lang="en-IN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97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875" y="247560"/>
            <a:ext cx="9647254" cy="779382"/>
          </a:xfr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/>
          <a:lstStyle/>
          <a:p>
            <a:r>
              <a:rPr lang="en-US" dirty="0"/>
              <a:t>Bitwise Operators: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354875" y="1169217"/>
            <a:ext cx="10306594" cy="640078"/>
            <a:chOff x="0" y="98581"/>
            <a:chExt cx="9625149" cy="12168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5" name="Rounded Rectangle 4"/>
            <p:cNvSpPr/>
            <p:nvPr/>
          </p:nvSpPr>
          <p:spPr>
            <a:xfrm>
              <a:off x="0" y="98581"/>
              <a:ext cx="9625149" cy="1216800"/>
            </a:xfrm>
            <a:prstGeom prst="roundRect">
              <a:avLst/>
            </a:prstGeom>
            <a:grpFill/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hemeClr val="lt1">
                <a:hueOff val="0"/>
                <a:satOff val="0"/>
                <a:lumOff val="0"/>
                <a:alphaOff val="0"/>
              </a:schemeClr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Rounded Rectangle 4"/>
            <p:cNvSpPr txBox="1"/>
            <p:nvPr/>
          </p:nvSpPr>
          <p:spPr>
            <a:xfrm>
              <a:off x="407010" y="157980"/>
              <a:ext cx="8982601" cy="109800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 smtClean="0"/>
                <a:t>A </a:t>
              </a:r>
              <a:r>
                <a:rPr lang="en-US" sz="2000" dirty="0"/>
                <a:t>bitwise operation operates on one or more bit patterns at the level of </a:t>
              </a:r>
              <a:r>
                <a:rPr lang="en-US" sz="2000" dirty="0" smtClean="0"/>
                <a:t>individual bits</a:t>
              </a:r>
              <a:endParaRPr lang="en-US" sz="2000" dirty="0"/>
            </a:p>
          </p:txBody>
        </p:sp>
      </p:grpSp>
      <p:pic>
        <p:nvPicPr>
          <p:cNvPr id="9" name="Picture 8"/>
          <p:cNvPicPr/>
          <p:nvPr/>
        </p:nvPicPr>
        <p:blipFill>
          <a:blip r:embed="rId2">
            <a:extLst/>
          </a:blip>
          <a:srcRect/>
          <a:stretch>
            <a:fillRect/>
          </a:stretch>
        </p:blipFill>
        <p:spPr bwMode="auto">
          <a:xfrm>
            <a:off x="258673" y="2658009"/>
            <a:ext cx="6450873" cy="3516853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953589" y="1951570"/>
            <a:ext cx="9455667" cy="635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marR="2946400" indent="-1216025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tabLst>
                <a:tab pos="901700" algn="l"/>
              </a:tabLst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Example:</a:t>
            </a:r>
            <a:r>
              <a:rPr lang="en-US" sz="1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Let x = 10 (0000 1010 in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binary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) and y = 4 (0000 0100 in binary)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546" y="2531250"/>
            <a:ext cx="488632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02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742121"/>
            <a:ext cx="12192000" cy="808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Shift </a:t>
            </a:r>
            <a:r>
              <a:rPr lang="en-US" sz="3200" b="1" dirty="0"/>
              <a:t>Operators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A311-F8B8-413B-ACCD-5A57951484CD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95097" y="1699452"/>
            <a:ext cx="11415713" cy="92333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Python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supports two bitwise shift operators. They are shift left (&lt;&lt;) and shift right (&gt;&gt;). These operations are used to shift bits to the left or to the right. The syntax for a shift operation can be given as follows:</a:t>
            </a:r>
            <a:endParaRPr lang="en-US" b="1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9536" y="3108873"/>
            <a:ext cx="1778390" cy="406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4412" y="3104949"/>
            <a:ext cx="3861646" cy="6351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89421" y="3130355"/>
            <a:ext cx="3861646" cy="5843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53174" y="4237187"/>
            <a:ext cx="4979491" cy="1283016"/>
          </a:xfrm>
          <a:prstGeom prst="rect">
            <a:avLst/>
          </a:prstGeom>
        </p:spPr>
      </p:pic>
      <p:sp>
        <p:nvSpPr>
          <p:cNvPr id="10" name="Footer Placeholder 8"/>
          <p:cNvSpPr txBox="1">
            <a:spLocks/>
          </p:cNvSpPr>
          <p:nvPr/>
        </p:nvSpPr>
        <p:spPr>
          <a:xfrm>
            <a:off x="8420669" y="6321262"/>
            <a:ext cx="35306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Oxford University Press 2017. All rights reserved.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68707" y="2698239"/>
            <a:ext cx="1141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Examples: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6958440" y="2133000"/>
              <a:ext cx="720000" cy="1098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53040" y="2126520"/>
                <a:ext cx="731880" cy="12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257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875" y="247560"/>
            <a:ext cx="9647254" cy="779382"/>
          </a:xfr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/>
          <a:lstStyle/>
          <a:p>
            <a:r>
              <a:rPr lang="en-US" dirty="0"/>
              <a:t>Membership Operators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354875" y="1169216"/>
            <a:ext cx="10395856" cy="782353"/>
            <a:chOff x="0" y="98581"/>
            <a:chExt cx="9625149" cy="12168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5" name="Rounded Rectangle 4"/>
            <p:cNvSpPr/>
            <p:nvPr/>
          </p:nvSpPr>
          <p:spPr>
            <a:xfrm>
              <a:off x="0" y="98581"/>
              <a:ext cx="9625149" cy="1216800"/>
            </a:xfrm>
            <a:prstGeom prst="roundRect">
              <a:avLst/>
            </a:prstGeom>
            <a:grpFill/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hemeClr val="lt1">
                <a:hueOff val="0"/>
                <a:satOff val="0"/>
                <a:lumOff val="0"/>
                <a:alphaOff val="0"/>
              </a:schemeClr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Rounded Rectangle 4"/>
            <p:cNvSpPr txBox="1"/>
            <p:nvPr/>
          </p:nvSpPr>
          <p:spPr>
            <a:xfrm>
              <a:off x="407010" y="157980"/>
              <a:ext cx="8982601" cy="109800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 smtClean="0"/>
                <a:t>Evaluates </a:t>
              </a:r>
              <a:r>
                <a:rPr lang="en-US" sz="2000" dirty="0"/>
                <a:t>to find a value or a variable is in the specified sequence of string, list, tuple, dictionary or not.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54875" y="2013945"/>
            <a:ext cx="10395856" cy="807632"/>
            <a:chOff x="0" y="98581"/>
            <a:chExt cx="9625149" cy="1216800"/>
          </a:xfrm>
          <a:solidFill>
            <a:schemeClr val="accent1"/>
          </a:solidFill>
        </p:grpSpPr>
        <p:sp>
          <p:nvSpPr>
            <p:cNvPr id="12" name="Rounded Rectangle 11"/>
            <p:cNvSpPr/>
            <p:nvPr/>
          </p:nvSpPr>
          <p:spPr>
            <a:xfrm>
              <a:off x="0" y="98581"/>
              <a:ext cx="9625149" cy="1216800"/>
            </a:xfrm>
            <a:prstGeom prst="roundRect">
              <a:avLst/>
            </a:prstGeom>
            <a:grpFill/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hemeClr val="lt1">
                <a:hueOff val="0"/>
                <a:satOff val="0"/>
                <a:lumOff val="0"/>
                <a:alphaOff val="0"/>
              </a:schemeClr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Rounded Rectangle 4"/>
            <p:cNvSpPr txBox="1"/>
            <p:nvPr/>
          </p:nvSpPr>
          <p:spPr>
            <a:xfrm>
              <a:off x="407010" y="157980"/>
              <a:ext cx="8982601" cy="109800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 smtClean="0"/>
                <a:t>Let</a:t>
              </a:r>
              <a:r>
                <a:rPr lang="en-US" sz="2000" dirty="0"/>
                <a:t>, x=[5,3,6,4,1]. To check particular item in list or not, in and not in operators are used.</a:t>
              </a:r>
            </a:p>
          </p:txBody>
        </p:sp>
      </p:grpSp>
      <p:pic>
        <p:nvPicPr>
          <p:cNvPr id="14" name="Picture 13"/>
          <p:cNvPicPr/>
          <p:nvPr/>
        </p:nvPicPr>
        <p:blipFill>
          <a:blip r:embed="rId2">
            <a:extLst/>
          </a:blip>
          <a:srcRect/>
          <a:stretch>
            <a:fillRect/>
          </a:stretch>
        </p:blipFill>
        <p:spPr bwMode="auto">
          <a:xfrm>
            <a:off x="480877" y="3466693"/>
            <a:ext cx="6808198" cy="2333216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895" y="3624498"/>
            <a:ext cx="1807438" cy="201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5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875" y="247560"/>
            <a:ext cx="9647254" cy="779382"/>
          </a:xfr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/>
          <a:lstStyle/>
          <a:p>
            <a:r>
              <a:rPr lang="en-US" dirty="0"/>
              <a:t>Identity Operators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354875" y="1169216"/>
            <a:ext cx="10395856" cy="782353"/>
            <a:chOff x="0" y="98581"/>
            <a:chExt cx="9625149" cy="1216800"/>
          </a:xfrm>
          <a:solidFill>
            <a:schemeClr val="accent1"/>
          </a:solidFill>
        </p:grpSpPr>
        <p:sp>
          <p:nvSpPr>
            <p:cNvPr id="5" name="Rounded Rectangle 4"/>
            <p:cNvSpPr/>
            <p:nvPr/>
          </p:nvSpPr>
          <p:spPr>
            <a:xfrm>
              <a:off x="0" y="98581"/>
              <a:ext cx="9625149" cy="1216800"/>
            </a:xfrm>
            <a:prstGeom prst="roundRect">
              <a:avLst/>
            </a:prstGeom>
            <a:grpFill/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hemeClr val="lt1">
                <a:hueOff val="0"/>
                <a:satOff val="0"/>
                <a:lumOff val="0"/>
                <a:alphaOff val="0"/>
              </a:schemeClr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Rounded Rectangle 4"/>
            <p:cNvSpPr txBox="1"/>
            <p:nvPr/>
          </p:nvSpPr>
          <p:spPr>
            <a:xfrm>
              <a:off x="407010" y="157980"/>
              <a:ext cx="8982601" cy="109800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 smtClean="0"/>
                <a:t>They </a:t>
              </a:r>
              <a:r>
                <a:rPr lang="en-US" sz="2000" dirty="0"/>
                <a:t>are used to check if two values (or variables) are located on the same part of </a:t>
              </a:r>
              <a:r>
                <a:rPr lang="en-US" sz="2000" dirty="0" smtClean="0"/>
                <a:t>the memory</a:t>
              </a:r>
              <a:endParaRPr lang="en-US" sz="2000" dirty="0"/>
            </a:p>
          </p:txBody>
        </p:sp>
      </p:grpSp>
      <p:pic>
        <p:nvPicPr>
          <p:cNvPr id="15" name="Picture 14"/>
          <p:cNvPicPr/>
          <p:nvPr/>
        </p:nvPicPr>
        <p:blipFill>
          <a:blip r:embed="rId2">
            <a:extLst/>
          </a:blip>
          <a:srcRect/>
          <a:stretch>
            <a:fillRect/>
          </a:stretch>
        </p:blipFill>
        <p:spPr bwMode="auto">
          <a:xfrm>
            <a:off x="794474" y="2365882"/>
            <a:ext cx="6703605" cy="2088552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569" y="4702627"/>
            <a:ext cx="4706983" cy="184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0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Oxford University Press 2017. All rights reserved.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A311-F8B8-413B-ACCD-5A57951484CD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2950" y="1241195"/>
            <a:ext cx="10706100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0" y="103501"/>
            <a:ext cx="12192000" cy="808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Expressions- Operator Precedence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5180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207" y="903008"/>
            <a:ext cx="6201458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70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 smtClean="0"/>
              <a:t>Drawback</a:t>
            </a:r>
            <a:r>
              <a:rPr lang="en-US" sz="2400" b="1" dirty="0"/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 smtClean="0"/>
              <a:t>We </a:t>
            </a:r>
            <a:r>
              <a:rPr lang="en-US" sz="2400" dirty="0"/>
              <a:t>cannot save the statements and have to retype all the statements once again to re-run them</a:t>
            </a:r>
            <a:r>
              <a:rPr lang="en-US" sz="2400" dirty="0" smtClean="0"/>
              <a:t>.</a:t>
            </a: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In interactive mode, you type Python programs and the interpreter displays the result</a:t>
            </a:r>
            <a:r>
              <a:rPr lang="en-US" sz="2400" dirty="0" smtClean="0"/>
              <a:t>:</a:t>
            </a: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rgbClr val="00B050"/>
                </a:solidFill>
              </a:rPr>
              <a:t>&gt;&gt;&gt;</a:t>
            </a:r>
            <a:r>
              <a:rPr lang="en-US" sz="2400" b="1" dirty="0" smtClean="0"/>
              <a:t>1 </a:t>
            </a:r>
            <a:r>
              <a:rPr lang="en-US" sz="2400" b="1" dirty="0"/>
              <a:t>+ </a:t>
            </a:r>
            <a:r>
              <a:rPr lang="en-US" sz="2400" b="1" dirty="0" smtClean="0"/>
              <a:t>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rgbClr val="00B050"/>
                </a:solidFill>
              </a:rPr>
              <a:t>&gt;&gt;&gt; </a:t>
            </a:r>
            <a:r>
              <a:rPr lang="en-US" sz="2400" b="1" dirty="0" smtClean="0"/>
              <a:t>2</a:t>
            </a:r>
            <a:endParaRPr lang="en-US" sz="2400" b="1" dirty="0"/>
          </a:p>
          <a:p>
            <a:pPr marL="0" indent="0">
              <a:buNone/>
            </a:pPr>
            <a:r>
              <a:rPr lang="en-US" sz="2400" b="1" dirty="0" smtClean="0">
                <a:solidFill>
                  <a:srgbClr val="00B050"/>
                </a:solidFill>
              </a:rPr>
              <a:t>&gt;&gt;&gt;</a:t>
            </a:r>
            <a:r>
              <a:rPr lang="en-US" sz="2400" dirty="0" smtClean="0"/>
              <a:t>	print ('Hello, World!')</a:t>
            </a:r>
          </a:p>
          <a:p>
            <a:pPr marL="0" indent="0">
              <a:buNone/>
            </a:pPr>
            <a:r>
              <a:rPr lang="en-US" sz="2400" dirty="0" smtClean="0"/>
              <a:t>	Hello, World!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lvl="1" algn="ctr" rtl="0">
              <a:lnSpc>
                <a:spcPct val="90000"/>
              </a:lnSpc>
              <a:spcBef>
                <a:spcPct val="0"/>
              </a:spcBef>
            </a:pPr>
            <a:r>
              <a:rPr lang="en-US" sz="4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Interactive Mode</a:t>
            </a:r>
            <a:endParaRPr lang="en-US" sz="4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53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The chevron, </a:t>
            </a:r>
            <a:r>
              <a:rPr lang="en-US" b="1" dirty="0">
                <a:solidFill>
                  <a:srgbClr val="00B050"/>
                </a:solidFill>
              </a:rPr>
              <a:t>&gt;&gt;&gt;</a:t>
            </a:r>
            <a:r>
              <a:rPr lang="en-US" dirty="0"/>
              <a:t>, is the prompt the interpreter uses to indicate that it is ready for you to enter code. </a:t>
            </a:r>
            <a:endParaRPr lang="en-US" dirty="0" smtClean="0"/>
          </a:p>
          <a:p>
            <a:pPr algn="just"/>
            <a:r>
              <a:rPr lang="en-US" dirty="0" smtClean="0"/>
              <a:t>If </a:t>
            </a:r>
            <a:r>
              <a:rPr lang="en-US" dirty="0"/>
              <a:t>you type 1 + 1, the interpreter replies 2</a:t>
            </a:r>
            <a:r>
              <a:rPr lang="en-US" dirty="0" smtClean="0"/>
              <a:t>.</a:t>
            </a:r>
          </a:p>
          <a:p>
            <a:pPr algn="just"/>
            <a:endParaRPr lang="en-US" dirty="0"/>
          </a:p>
          <a:p>
            <a:pPr marL="0" indent="0">
              <a:buNone/>
            </a:pPr>
            <a:r>
              <a:rPr lang="en-US" b="1" dirty="0" smtClean="0">
                <a:solidFill>
                  <a:srgbClr val="00B050"/>
                </a:solidFill>
              </a:rPr>
              <a:t>&gt;&gt;&gt;</a:t>
            </a:r>
            <a:r>
              <a:rPr lang="en-US" dirty="0"/>
              <a:t>	print ('Hello, World!')</a:t>
            </a:r>
          </a:p>
          <a:p>
            <a:pPr marL="0" indent="0">
              <a:buNone/>
            </a:pPr>
            <a:r>
              <a:rPr lang="en-US" dirty="0" smtClean="0"/>
              <a:t>	Hello</a:t>
            </a:r>
            <a:r>
              <a:rPr lang="en-US" dirty="0"/>
              <a:t>, World!</a:t>
            </a:r>
          </a:p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lvl="1" algn="ctr" rtl="0">
              <a:lnSpc>
                <a:spcPct val="90000"/>
              </a:lnSpc>
              <a:spcBef>
                <a:spcPct val="0"/>
              </a:spcBef>
            </a:pPr>
            <a:r>
              <a:rPr lang="en-US" sz="4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Interactive Mode</a:t>
            </a:r>
            <a:endParaRPr lang="en-US" sz="4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85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ctr" rtl="0">
              <a:lnSpc>
                <a:spcPct val="90000"/>
              </a:lnSpc>
              <a:spcBef>
                <a:spcPct val="0"/>
              </a:spcBef>
            </a:pPr>
            <a:r>
              <a:rPr lang="en-US" sz="4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Script Mode</a:t>
            </a:r>
            <a:endParaRPr lang="en-US" sz="4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lnSpc>
                <a:spcPct val="10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script mode, we type python program in a file and then use interpreter to execute the content of the file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Scripts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saved to disk for future use. </a:t>
            </a:r>
          </a:p>
          <a:p>
            <a:pPr algn="just">
              <a:lnSpc>
                <a:spcPct val="10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Save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code with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filename.py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run the interpreter in script mode to execute the script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Working in interactive mode is convenient for beginners </a:t>
            </a:r>
          </a:p>
          <a:p>
            <a:pPr algn="just">
              <a:lnSpc>
                <a:spcPct val="10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testing small pieces of code, as we can test them immediately, interactive mode is good.</a:t>
            </a:r>
          </a:p>
          <a:p>
            <a:pPr algn="just">
              <a:lnSpc>
                <a:spcPct val="10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But for coding more than few lines, we should always save our code so that we may modify and reuse the code.</a:t>
            </a:r>
          </a:p>
          <a:p>
            <a:pPr algn="just">
              <a:lnSpc>
                <a:spcPct val="100000"/>
              </a:lnSpc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53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</TotalTime>
  <Words>2026</Words>
  <Application>Microsoft Office PowerPoint</Application>
  <PresentationFormat>Widescreen</PresentationFormat>
  <Paragraphs>448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9" baseType="lpstr">
      <vt:lpstr>Arial Unicode MS</vt:lpstr>
      <vt:lpstr>Arial</vt:lpstr>
      <vt:lpstr>Calibri</vt:lpstr>
      <vt:lpstr>Calibri Light</vt:lpstr>
      <vt:lpstr>Cambria</vt:lpstr>
      <vt:lpstr>inter-regular</vt:lpstr>
      <vt:lpstr>Symbol</vt:lpstr>
      <vt:lpstr>Times New Roman</vt:lpstr>
      <vt:lpstr>Wingdings</vt:lpstr>
      <vt:lpstr>Office Theme</vt:lpstr>
      <vt:lpstr>Unit – 2 Python Data, Expressions and Statements</vt:lpstr>
      <vt:lpstr>Python interpreter and interactive mode</vt:lpstr>
      <vt:lpstr>Python interpreter and interactive mode</vt:lpstr>
      <vt:lpstr>Python interpreter and interactive mode</vt:lpstr>
      <vt:lpstr>Python interpreter and interactive mode</vt:lpstr>
      <vt:lpstr>Interactive Mode</vt:lpstr>
      <vt:lpstr>Interactive Mode</vt:lpstr>
      <vt:lpstr>Interactive Mode</vt:lpstr>
      <vt:lpstr>Script Mode</vt:lpstr>
      <vt:lpstr>PowerPoint Presentation</vt:lpstr>
      <vt:lpstr>VALUES AND DATA TYPES</vt:lpstr>
      <vt:lpstr>VALUES AND DATA TYPES</vt:lpstr>
      <vt:lpstr>VALUES AND DATA TYPES</vt:lpstr>
      <vt:lpstr>NUMBERS</vt:lpstr>
      <vt:lpstr>SEQUENCE</vt:lpstr>
      <vt:lpstr>STRINGS</vt:lpstr>
      <vt:lpstr>STRINGS</vt:lpstr>
      <vt:lpstr>PowerPoint Presentation</vt:lpstr>
      <vt:lpstr>PowerPoint Presentation</vt:lpstr>
      <vt:lpstr>PowerPoint Presentation</vt:lpstr>
      <vt:lpstr>LISTS</vt:lpstr>
      <vt:lpstr>PowerPoint Presentation</vt:lpstr>
      <vt:lpstr>Characteristics of Lists </vt:lpstr>
      <vt:lpstr>LISTS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Updating List values </vt:lpstr>
      <vt:lpstr> </vt:lpstr>
      <vt:lpstr>TUPLES</vt:lpstr>
      <vt:lpstr>TUPLES</vt:lpstr>
      <vt:lpstr>PowerPoint Presentation</vt:lpstr>
      <vt:lpstr>PowerPoint Presentation</vt:lpstr>
      <vt:lpstr>PowerPoint Presentation</vt:lpstr>
      <vt:lpstr>PowerPoint Presentation</vt:lpstr>
      <vt:lpstr>Tuple indexing and slicing </vt:lpstr>
      <vt:lpstr>PowerPoint Presentation</vt:lpstr>
      <vt:lpstr>PowerPoint Presentation</vt:lpstr>
      <vt:lpstr>PowerPoint Presentation</vt:lpstr>
      <vt:lpstr>Deleting Tuple </vt:lpstr>
      <vt:lpstr>PowerPoint Presentation</vt:lpstr>
      <vt:lpstr>PowerPoint Presentation</vt:lpstr>
      <vt:lpstr>Mapping and Dictionaries </vt:lpstr>
      <vt:lpstr>DICTIONARIES </vt:lpstr>
      <vt:lpstr>STATEMENTS AND EXPRESSIONS:</vt:lpstr>
      <vt:lpstr>COMMENTS:</vt:lpstr>
      <vt:lpstr>DOCSTRING</vt:lpstr>
      <vt:lpstr>LINES AND INDENTATION</vt:lpstr>
      <vt:lpstr>TUPLE ASSIGNMENT</vt:lpstr>
      <vt:lpstr>TUPLE ASSIGNMENT</vt:lpstr>
      <vt:lpstr>TUPLE ASSIGNMENT</vt:lpstr>
      <vt:lpstr>OPERATORS</vt:lpstr>
      <vt:lpstr>Arithmetic operators</vt:lpstr>
      <vt:lpstr>Comparison (Relational) Operators:</vt:lpstr>
      <vt:lpstr>Comparison (Relational) Operators:</vt:lpstr>
      <vt:lpstr>Assignment Operators</vt:lpstr>
      <vt:lpstr>Assignment Operators</vt:lpstr>
      <vt:lpstr>Assignment Operators</vt:lpstr>
      <vt:lpstr>Logical Operators</vt:lpstr>
      <vt:lpstr>Bitwise Operators:</vt:lpstr>
      <vt:lpstr>PowerPoint Presentation</vt:lpstr>
      <vt:lpstr>Bitwise Operators:</vt:lpstr>
      <vt:lpstr>PowerPoint Presentation</vt:lpstr>
      <vt:lpstr>Membership Operators</vt:lpstr>
      <vt:lpstr>Identity Operators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– 2 Python Data, Expressions and Statements</dc:title>
  <dc:creator>Microsoft account</dc:creator>
  <cp:lastModifiedBy>Microsoft account</cp:lastModifiedBy>
  <cp:revision>17</cp:revision>
  <dcterms:created xsi:type="dcterms:W3CDTF">2024-02-15T05:50:04Z</dcterms:created>
  <dcterms:modified xsi:type="dcterms:W3CDTF">2024-02-19T07:21:20Z</dcterms:modified>
</cp:coreProperties>
</file>